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95" r:id="rId3"/>
    <p:sldId id="284" r:id="rId4"/>
    <p:sldId id="287" r:id="rId5"/>
    <p:sldId id="261" r:id="rId6"/>
    <p:sldId id="270" r:id="rId7"/>
    <p:sldId id="285" r:id="rId8"/>
    <p:sldId id="279" r:id="rId9"/>
    <p:sldId id="282" r:id="rId10"/>
    <p:sldId id="283" r:id="rId11"/>
    <p:sldId id="294" r:id="rId12"/>
    <p:sldId id="291" r:id="rId13"/>
    <p:sldId id="258" r:id="rId14"/>
    <p:sldId id="301" r:id="rId15"/>
    <p:sldId id="297" r:id="rId16"/>
    <p:sldId id="292" r:id="rId17"/>
    <p:sldId id="296" r:id="rId18"/>
    <p:sldId id="293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95028" autoAdjust="0"/>
  </p:normalViewPr>
  <p:slideViewPr>
    <p:cSldViewPr snapToGrid="0" snapToObjects="1">
      <p:cViewPr>
        <p:scale>
          <a:sx n="75" d="100"/>
          <a:sy n="75" d="100"/>
        </p:scale>
        <p:origin x="-2064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E20B6-25CB-A344-ADAE-BAD794E84626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F4941-3A27-2B45-AFAE-BD8C5CD1B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78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Sapropels are </a:t>
            </a:r>
            <a:r>
              <a:rPr lang="fr-FR" dirty="0" err="1" smtClean="0"/>
              <a:t>sediment</a:t>
            </a:r>
            <a:r>
              <a:rPr lang="fr-FR" dirty="0" smtClean="0"/>
              <a:t> </a:t>
            </a:r>
            <a:r>
              <a:rPr lang="fr-FR" dirty="0" err="1" smtClean="0"/>
              <a:t>layers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concentrations of </a:t>
            </a:r>
            <a:r>
              <a:rPr lang="fr-FR" dirty="0" err="1" smtClean="0"/>
              <a:t>organic</a:t>
            </a:r>
            <a:r>
              <a:rPr lang="fr-FR" dirty="0" smtClean="0"/>
              <a:t> </a:t>
            </a:r>
            <a:r>
              <a:rPr lang="fr-FR" dirty="0" err="1" smtClean="0"/>
              <a:t>carbon</a:t>
            </a:r>
            <a:r>
              <a:rPr lang="fr-FR" dirty="0" smtClean="0"/>
              <a:t>,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3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Lozier &amp; Stewart JPO (2008):</a:t>
            </a:r>
            <a:r>
              <a:rPr lang="en-GB" baseline="0" dirty="0" smtClean="0"/>
              <a:t> “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impacts of an intermittent penetration of MOW into the subpolar gyre, including the possible effect on water mass transformations, remain to be investigated.”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13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Impact of MOW on Azores current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369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Nil : 2 830 m3/s              = 0.003 Sv</a:t>
            </a:r>
          </a:p>
          <a:p>
            <a:r>
              <a:rPr lang="en-GB" dirty="0" err="1" smtClean="0"/>
              <a:t>Amazone</a:t>
            </a:r>
            <a:r>
              <a:rPr lang="en-GB" baseline="0" dirty="0" smtClean="0"/>
              <a:t> 209 000 m3/s  = 0.2 Sv</a:t>
            </a:r>
          </a:p>
          <a:p>
            <a:r>
              <a:rPr lang="en-GB" baseline="0" dirty="0" err="1" smtClean="0"/>
              <a:t>Facteur</a:t>
            </a:r>
            <a:r>
              <a:rPr lang="en-GB" baseline="0" dirty="0" smtClean="0"/>
              <a:t> 100…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32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Value of flows</a:t>
            </a:r>
            <a:r>
              <a:rPr lang="en-GB" baseline="0" dirty="0" smtClean="0"/>
              <a:t> ? </a:t>
            </a:r>
            <a:r>
              <a:rPr lang="en-GB" baseline="0" dirty="0" err="1" smtClean="0"/>
              <a:t>Obs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vs</a:t>
            </a:r>
            <a:r>
              <a:rPr lang="en-GB" baseline="0" dirty="0" smtClean="0"/>
              <a:t> data</a:t>
            </a:r>
          </a:p>
          <a:p>
            <a:r>
              <a:rPr lang="en-GB" baseline="0" dirty="0" smtClean="0"/>
              <a:t>GLORYS: outflow= 1.91 Sv in 5 yr =&gt; 0.46 south; 1.26 North</a:t>
            </a:r>
          </a:p>
          <a:p>
            <a:r>
              <a:rPr lang="en-GB" baseline="0" dirty="0" smtClean="0"/>
              <a:t>Model outflow = 2.20 Sv =&gt; 1.56 South ; 0.17 North</a:t>
            </a:r>
          </a:p>
          <a:p>
            <a:r>
              <a:rPr lang="en-GB" baseline="0" dirty="0" smtClean="0"/>
              <a:t>Issue with model pathway?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9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FF5C666-731F-694A-B521-BA229A4F6C69}" type="datetimeFigureOut">
              <a:rPr lang="fr-FR" smtClean="0"/>
              <a:t>29/07/2015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3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Relationship Id="rId3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46200" y="1286923"/>
            <a:ext cx="6434667" cy="2819401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  <a:spcBef>
                <a:spcPts val="2400"/>
              </a:spcBef>
              <a:spcAft>
                <a:spcPts val="2400"/>
              </a:spcAft>
            </a:pPr>
            <a:r>
              <a:rPr lang="fr-FR" sz="3600" dirty="0"/>
              <a:t>Can </a:t>
            </a:r>
            <a:r>
              <a:rPr lang="fr-FR" sz="3600" dirty="0" err="1"/>
              <a:t>freshwater</a:t>
            </a:r>
            <a:r>
              <a:rPr lang="fr-FR" sz="3600" dirty="0"/>
              <a:t> input in the </a:t>
            </a:r>
            <a:r>
              <a:rPr lang="fr-FR" sz="3600" dirty="0" err="1"/>
              <a:t>Mediterranean</a:t>
            </a:r>
            <a:r>
              <a:rPr lang="fr-FR" sz="3600" dirty="0"/>
              <a:t> </a:t>
            </a:r>
            <a:r>
              <a:rPr lang="fr-FR" sz="3600" dirty="0" err="1"/>
              <a:t>Sea</a:t>
            </a:r>
            <a:r>
              <a:rPr lang="fr-FR" sz="3600" dirty="0"/>
              <a:t> impact large-</a:t>
            </a:r>
            <a:r>
              <a:rPr lang="fr-FR" sz="3600" dirty="0" err="1"/>
              <a:t>scale</a:t>
            </a:r>
            <a:r>
              <a:rPr lang="fr-FR" sz="3600" dirty="0"/>
              <a:t> </a:t>
            </a:r>
            <a:r>
              <a:rPr lang="fr-FR" sz="3600" dirty="0" err="1"/>
              <a:t>climate</a:t>
            </a:r>
            <a:r>
              <a:rPr lang="fr-FR" sz="3600" dirty="0"/>
              <a:t>?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1467" y="4825999"/>
            <a:ext cx="6620933" cy="1481667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Didier Swingedouw</a:t>
            </a:r>
            <a:r>
              <a:rPr lang="en-GB" sz="2000" dirty="0" smtClean="0"/>
              <a:t>, Pierre Sepulchre, Christophe Colin, Giovanni </a:t>
            </a:r>
            <a:r>
              <a:rPr lang="en-GB" sz="2000" dirty="0" err="1" smtClean="0"/>
              <a:t>Sgubin</a:t>
            </a:r>
            <a:r>
              <a:rPr lang="en-GB" sz="2000" dirty="0" smtClean="0"/>
              <a:t> </a:t>
            </a:r>
          </a:p>
        </p:txBody>
      </p:sp>
      <p:pic>
        <p:nvPicPr>
          <p:cNvPr id="6" name="Image 1" descr="CNRSfr-Bichro-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3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09" descr="Universite Bordeaux CMJN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405" y="-33868"/>
            <a:ext cx="2519996" cy="100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7113"/>
            <a:ext cx="179705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r 11"/>
          <p:cNvGrpSpPr>
            <a:grpSpLocks noChangeAspect="1"/>
          </p:cNvGrpSpPr>
          <p:nvPr/>
        </p:nvGrpSpPr>
        <p:grpSpPr>
          <a:xfrm>
            <a:off x="7884000" y="5947866"/>
            <a:ext cx="1260000" cy="893200"/>
            <a:chOff x="7720934" y="5875865"/>
            <a:chExt cx="1440000" cy="10208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0934" y="5875865"/>
              <a:ext cx="1440000" cy="1020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720934" y="5875865"/>
              <a:ext cx="1423066" cy="1020800"/>
            </a:xfrm>
            <a:prstGeom prst="rect">
              <a:avLst/>
            </a:prstGeom>
            <a:noFill/>
            <a:ln w="571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0297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0" y="135552"/>
            <a:ext cx="4500000" cy="33381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6912"/>
            <a:ext cx="4287332" cy="995360"/>
          </a:xfrm>
        </p:spPr>
        <p:txBody>
          <a:bodyPr>
            <a:noAutofit/>
          </a:bodyPr>
          <a:lstStyle/>
          <a:p>
            <a:r>
              <a:rPr lang="en-GB" sz="3600" dirty="0" smtClean="0"/>
              <a:t>Ocean circulation changes</a:t>
            </a:r>
            <a:endParaRPr lang="en-GB" sz="3600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0" y="1515544"/>
            <a:ext cx="4313721" cy="1650999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Subpolar gyre is intensified</a:t>
            </a:r>
          </a:p>
          <a:p>
            <a:r>
              <a:rPr lang="en-GB" sz="2000" dirty="0" smtClean="0"/>
              <a:t>AMOC is increased in surface decreased in subsurface</a:t>
            </a:r>
            <a:endParaRPr lang="en-GB" sz="2000" dirty="0"/>
          </a:p>
        </p:txBody>
      </p:sp>
      <p:grpSp>
        <p:nvGrpSpPr>
          <p:cNvPr id="10" name="Grouper 9"/>
          <p:cNvGrpSpPr/>
          <p:nvPr/>
        </p:nvGrpSpPr>
        <p:grpSpPr>
          <a:xfrm>
            <a:off x="4615686" y="29104"/>
            <a:ext cx="4528314" cy="3439719"/>
            <a:chOff x="4615686" y="29104"/>
            <a:chExt cx="4528314" cy="3439719"/>
          </a:xfrm>
        </p:grpSpPr>
        <p:pic>
          <p:nvPicPr>
            <p:cNvPr id="9" name="Image 8" descr="BSF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686" y="130708"/>
              <a:ext cx="4500000" cy="3338115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4615686" y="29104"/>
              <a:ext cx="452831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Barotropic </a:t>
              </a:r>
              <a:r>
                <a:rPr lang="en-GB" sz="1400" dirty="0" err="1" smtClean="0"/>
                <a:t>streamfunction</a:t>
              </a:r>
              <a:endParaRPr lang="en-GB" sz="1400" dirty="0"/>
            </a:p>
          </p:txBody>
        </p:sp>
      </p:grpSp>
      <p:pic>
        <p:nvPicPr>
          <p:cNvPr id="7" name="Image 6" descr="AMO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28" y="3687452"/>
            <a:ext cx="4500000" cy="3162081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0" y="3435067"/>
            <a:ext cx="4320000" cy="3414466"/>
            <a:chOff x="0" y="3435067"/>
            <a:chExt cx="4320000" cy="341446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522308"/>
              <a:ext cx="4320000" cy="3327225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0" y="3435067"/>
              <a:ext cx="428733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Mean circulation top 100m (</a:t>
              </a:r>
              <a:r>
                <a:rPr lang="en-GB" sz="1200" dirty="0" err="1" smtClean="0"/>
                <a:t>HosMed</a:t>
              </a:r>
              <a:r>
                <a:rPr lang="en-GB" sz="1200" dirty="0" smtClean="0"/>
                <a:t>-CTL, year 1-300)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682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9143999" cy="772957"/>
          </a:xfrm>
        </p:spPr>
        <p:txBody>
          <a:bodyPr/>
          <a:lstStyle/>
          <a:p>
            <a:r>
              <a:rPr lang="en-GB" sz="3600" dirty="0" smtClean="0"/>
              <a:t>Two opposing </a:t>
            </a:r>
            <a:r>
              <a:rPr lang="en-GB" sz="3600" dirty="0" smtClean="0"/>
              <a:t>mechanisms for AMOC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799" y="1354657"/>
            <a:ext cx="8407401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0F3661"/>
                </a:solidFill>
              </a:rPr>
              <a:t>1) No </a:t>
            </a:r>
            <a:r>
              <a:rPr lang="en-GB" sz="2000" b="1" dirty="0" smtClean="0">
                <a:solidFill>
                  <a:srgbClr val="0F3661"/>
                </a:solidFill>
              </a:rPr>
              <a:t>MOW: direct impact on density distribution in the ocean</a:t>
            </a:r>
            <a:endParaRPr lang="en-GB" sz="2000" b="1" dirty="0">
              <a:solidFill>
                <a:srgbClr val="0F3661"/>
              </a:solidFill>
            </a:endParaRPr>
          </a:p>
          <a:p>
            <a:pPr>
              <a:buFont typeface="Symbol" charset="0"/>
              <a:buChar char=""/>
            </a:pPr>
            <a:r>
              <a:rPr lang="en-GB" sz="2000" dirty="0"/>
              <a:t>Lower zonal density gradient at depth (≈500-1500m)</a:t>
            </a:r>
          </a:p>
          <a:p>
            <a:pPr>
              <a:buFont typeface="Symbol" charset="0"/>
              <a:buChar char=""/>
            </a:pPr>
            <a:r>
              <a:rPr lang="en-GB" sz="2000" dirty="0"/>
              <a:t>Thermal wind relationship: </a:t>
            </a:r>
            <a:r>
              <a:rPr lang="en-GB" sz="2000" b="1" dirty="0">
                <a:solidFill>
                  <a:schemeClr val="tx2"/>
                </a:solidFill>
              </a:rPr>
              <a:t>weakened AMOC </a:t>
            </a:r>
            <a:r>
              <a:rPr lang="en-GB" sz="2000" dirty="0"/>
              <a:t>at depth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6"/>
                </a:solidFill>
              </a:rPr>
              <a:t>2) No MOW: impact on subtropical gyre geometry</a:t>
            </a:r>
          </a:p>
          <a:p>
            <a:pPr>
              <a:buFont typeface="Symbol" charset="0"/>
              <a:buChar char=""/>
            </a:pPr>
            <a:r>
              <a:rPr lang="en-GB" sz="2000" dirty="0" smtClean="0"/>
              <a:t>Increased subtropical surface water transport in the North Atlantic</a:t>
            </a:r>
            <a:endParaRPr lang="en-GB" sz="2000" dirty="0"/>
          </a:p>
          <a:p>
            <a:pPr>
              <a:buFont typeface="Symbol" charset="0"/>
              <a:buChar char=""/>
            </a:pPr>
            <a:r>
              <a:rPr lang="en-GB" sz="2000" dirty="0" smtClean="0"/>
              <a:t>Increased surface salinity and convection in the North Atlantic</a:t>
            </a:r>
          </a:p>
          <a:p>
            <a:pPr>
              <a:buFont typeface="Symbol" charset="0"/>
              <a:buChar char=""/>
            </a:pPr>
            <a:r>
              <a:rPr lang="en-GB" sz="2000" b="1" dirty="0" smtClean="0">
                <a:solidFill>
                  <a:srgbClr val="C00000"/>
                </a:solidFill>
              </a:rPr>
              <a:t>Increased AMOC </a:t>
            </a:r>
            <a:r>
              <a:rPr lang="en-GB" sz="2000" dirty="0" smtClean="0"/>
              <a:t>and subpolar gyre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9440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10024"/>
          </a:xfrm>
        </p:spPr>
        <p:txBody>
          <a:bodyPr/>
          <a:lstStyle/>
          <a:p>
            <a:r>
              <a:rPr lang="en-GB" dirty="0" smtClean="0"/>
              <a:t>Climatic impact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36" y="1555845"/>
            <a:ext cx="7539191" cy="530027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90" y="1461367"/>
            <a:ext cx="7594072" cy="540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40199" y="3763433"/>
            <a:ext cx="1109133" cy="38100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+</a:t>
            </a:r>
            <a:r>
              <a:rPr lang="en-GB" b="1" dirty="0" smtClean="0">
                <a:solidFill>
                  <a:schemeClr val="tx1"/>
                </a:solidFill>
              </a:rPr>
              <a:t>2%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94001" y="1464448"/>
            <a:ext cx="4221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HosMed</a:t>
            </a:r>
            <a:r>
              <a:rPr lang="en-GB" sz="1600" dirty="0" smtClean="0"/>
              <a:t> – Control (Years 1-300)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0683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192" y="-205685"/>
            <a:ext cx="8042276" cy="883024"/>
          </a:xfrm>
        </p:spPr>
        <p:txBody>
          <a:bodyPr/>
          <a:lstStyle/>
          <a:p>
            <a:r>
              <a:rPr lang="en-GB" sz="4000" dirty="0" smtClean="0"/>
              <a:t>Perspective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0533" y="1185332"/>
            <a:ext cx="8144934" cy="5063067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 smtClean="0"/>
              <a:t>Comparison with new data</a:t>
            </a:r>
          </a:p>
          <a:p>
            <a:endParaRPr lang="en-GB" sz="2200" dirty="0" smtClean="0"/>
          </a:p>
          <a:p>
            <a:endParaRPr lang="en-GB" sz="2200" dirty="0"/>
          </a:p>
          <a:p>
            <a:endParaRPr lang="en-GB" sz="2200" dirty="0" smtClean="0"/>
          </a:p>
          <a:p>
            <a:endParaRPr lang="en-GB" sz="2200" dirty="0" smtClean="0"/>
          </a:p>
          <a:p>
            <a:endParaRPr lang="en-GB" sz="2200" dirty="0"/>
          </a:p>
          <a:p>
            <a:r>
              <a:rPr lang="en-GB" sz="2200" dirty="0" smtClean="0"/>
              <a:t>Off-</a:t>
            </a:r>
            <a:r>
              <a:rPr lang="en-GB" sz="2200" dirty="0" smtClean="0"/>
              <a:t>line simulation including tracers </a:t>
            </a:r>
            <a:r>
              <a:rPr lang="en-GB" sz="2200" dirty="0" smtClean="0"/>
              <a:t>(</a:t>
            </a:r>
            <a:r>
              <a:rPr lang="en-GB" sz="2200" dirty="0" err="1" smtClean="0"/>
              <a:t>ε</a:t>
            </a:r>
            <a:r>
              <a:rPr lang="fr-FR" sz="2000" baseline="-25000" dirty="0" err="1" smtClean="0"/>
              <a:t>Nd</a:t>
            </a:r>
            <a:r>
              <a:rPr lang="fr-FR" sz="2000" dirty="0"/>
              <a:t>, </a:t>
            </a:r>
            <a:r>
              <a:rPr lang="fr-FR" sz="2000" dirty="0" smtClean="0"/>
              <a:t>δ</a:t>
            </a:r>
            <a:r>
              <a:rPr lang="fr-FR" sz="2000" baseline="30000" dirty="0" smtClean="0"/>
              <a:t>13</a:t>
            </a:r>
            <a:r>
              <a:rPr lang="fr-FR" sz="2000" dirty="0" smtClean="0"/>
              <a:t>C </a:t>
            </a:r>
            <a:r>
              <a:rPr lang="en-GB" sz="2200" dirty="0" smtClean="0"/>
              <a:t>) to allow </a:t>
            </a:r>
            <a:r>
              <a:rPr lang="en-GB" sz="2200" dirty="0"/>
              <a:t>better comparison</a:t>
            </a:r>
            <a:endParaRPr lang="en-GB" sz="2200" dirty="0" smtClean="0"/>
          </a:p>
          <a:p>
            <a:r>
              <a:rPr lang="en-GB" sz="2200" dirty="0" smtClean="0"/>
              <a:t>Longer simulation?</a:t>
            </a:r>
          </a:p>
          <a:p>
            <a:r>
              <a:rPr lang="en-GB" sz="2200" dirty="0" smtClean="0"/>
              <a:t>Higher resolution using OGCM (1/4°)</a:t>
            </a:r>
          </a:p>
          <a:p>
            <a:endParaRPr lang="en-GB" dirty="0"/>
          </a:p>
        </p:txBody>
      </p:sp>
      <p:grpSp>
        <p:nvGrpSpPr>
          <p:cNvPr id="519" name="Grouper 518"/>
          <p:cNvGrpSpPr>
            <a:grpSpLocks noChangeAspect="1"/>
          </p:cNvGrpSpPr>
          <p:nvPr/>
        </p:nvGrpSpPr>
        <p:grpSpPr>
          <a:xfrm>
            <a:off x="7884000" y="16934"/>
            <a:ext cx="1260000" cy="893200"/>
            <a:chOff x="7720934" y="5875865"/>
            <a:chExt cx="1440000" cy="1020800"/>
          </a:xfrm>
        </p:grpSpPr>
        <p:pic>
          <p:nvPicPr>
            <p:cNvPr id="520" name="Image 5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0934" y="5875865"/>
              <a:ext cx="1440000" cy="1020800"/>
            </a:xfrm>
            <a:prstGeom prst="rect">
              <a:avLst/>
            </a:prstGeom>
          </p:spPr>
        </p:pic>
        <p:sp>
          <p:nvSpPr>
            <p:cNvPr id="521" name="Rectangle 520"/>
            <p:cNvSpPr/>
            <p:nvPr/>
          </p:nvSpPr>
          <p:spPr>
            <a:xfrm>
              <a:off x="7720934" y="5875865"/>
              <a:ext cx="1423066" cy="1020800"/>
            </a:xfrm>
            <a:prstGeom prst="rect">
              <a:avLst/>
            </a:prstGeom>
            <a:noFill/>
            <a:ln w="571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7" name="Grouper 536"/>
          <p:cNvGrpSpPr/>
          <p:nvPr/>
        </p:nvGrpSpPr>
        <p:grpSpPr>
          <a:xfrm>
            <a:off x="-21862" y="738004"/>
            <a:ext cx="8547614" cy="3538720"/>
            <a:chOff x="274794" y="705233"/>
            <a:chExt cx="8547614" cy="3538720"/>
          </a:xfrm>
        </p:grpSpPr>
        <p:grpSp>
          <p:nvGrpSpPr>
            <p:cNvPr id="523" name="Grouper 522"/>
            <p:cNvGrpSpPr/>
            <p:nvPr/>
          </p:nvGrpSpPr>
          <p:grpSpPr>
            <a:xfrm>
              <a:off x="274794" y="1217161"/>
              <a:ext cx="8477028" cy="2800478"/>
              <a:chOff x="-3145630" y="4062752"/>
              <a:chExt cx="8571325" cy="2800478"/>
            </a:xfrm>
          </p:grpSpPr>
          <p:sp>
            <p:nvSpPr>
              <p:cNvPr id="530" name="ZoneTexte 529"/>
              <p:cNvSpPr txBox="1"/>
              <p:nvPr/>
            </p:nvSpPr>
            <p:spPr>
              <a:xfrm>
                <a:off x="4721848" y="6617012"/>
                <a:ext cx="703847" cy="246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smtClean="0"/>
                  <a:t>8O°W</a:t>
                </a:r>
                <a:endParaRPr lang="en-GB" sz="1000" dirty="0"/>
              </a:p>
            </p:txBody>
          </p:sp>
          <p:pic>
            <p:nvPicPr>
              <p:cNvPr id="526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3145630" y="4062752"/>
                <a:ext cx="2402423" cy="19539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531" name="Connecteur droit 530"/>
            <p:cNvCxnSpPr>
              <a:endCxn id="311" idx="1"/>
            </p:cNvCxnSpPr>
            <p:nvPr/>
          </p:nvCxnSpPr>
          <p:spPr>
            <a:xfrm>
              <a:off x="1778000" y="1916201"/>
              <a:ext cx="1328539" cy="36142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er 3"/>
            <p:cNvGrpSpPr/>
            <p:nvPr/>
          </p:nvGrpSpPr>
          <p:grpSpPr>
            <a:xfrm>
              <a:off x="2477399" y="705233"/>
              <a:ext cx="6345009" cy="3538720"/>
              <a:chOff x="426711" y="-92075"/>
              <a:chExt cx="6345009" cy="3538720"/>
            </a:xfrm>
          </p:grpSpPr>
          <p:grpSp>
            <p:nvGrpSpPr>
              <p:cNvPr id="5" name="Grouper 4"/>
              <p:cNvGrpSpPr>
                <a:grpSpLocks noChangeAspect="1"/>
              </p:cNvGrpSpPr>
              <p:nvPr/>
            </p:nvGrpSpPr>
            <p:grpSpPr>
              <a:xfrm>
                <a:off x="1055851" y="-92075"/>
                <a:ext cx="5158903" cy="3324128"/>
                <a:chOff x="987078" y="-92075"/>
                <a:chExt cx="8142635" cy="5246688"/>
              </a:xfrm>
            </p:grpSpPr>
            <p:sp>
              <p:nvSpPr>
                <p:cNvPr id="9" name="Rectangle 47"/>
                <p:cNvSpPr>
                  <a:spLocks noChangeArrowheads="1"/>
                </p:cNvSpPr>
                <p:nvPr/>
              </p:nvSpPr>
              <p:spPr bwMode="auto">
                <a:xfrm>
                  <a:off x="3659188" y="93663"/>
                  <a:ext cx="2878137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1"/>
                    <a:t>Plateau de Rockall</a:t>
                  </a:r>
                  <a:endParaRPr lang="fr-FR" b="1"/>
                </a:p>
              </p:txBody>
            </p:sp>
            <p:sp>
              <p:nvSpPr>
                <p:cNvPr id="10" name="Rectangle 48"/>
                <p:cNvSpPr>
                  <a:spLocks noChangeArrowheads="1"/>
                </p:cNvSpPr>
                <p:nvPr/>
              </p:nvSpPr>
              <p:spPr bwMode="auto">
                <a:xfrm>
                  <a:off x="1174750" y="-92075"/>
                  <a:ext cx="7954963" cy="52466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Times New Roman" charset="0"/>
                  </a:endParaRPr>
                </a:p>
              </p:txBody>
            </p:sp>
            <p:sp>
              <p:nvSpPr>
                <p:cNvPr id="11" name="Rectangle 49"/>
                <p:cNvSpPr>
                  <a:spLocks noChangeArrowheads="1"/>
                </p:cNvSpPr>
                <p:nvPr/>
              </p:nvSpPr>
              <p:spPr bwMode="auto">
                <a:xfrm>
                  <a:off x="2245908" y="919422"/>
                  <a:ext cx="5747155" cy="9540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dirty="0">
                    <a:latin typeface="Times New Roman" charset="0"/>
                  </a:endParaRPr>
                </a:p>
              </p:txBody>
            </p:sp>
            <p:sp>
              <p:nvSpPr>
                <p:cNvPr id="12" name="Rectangle 50" descr="blanc)"/>
                <p:cNvSpPr>
                  <a:spLocks noChangeArrowheads="1"/>
                </p:cNvSpPr>
                <p:nvPr/>
              </p:nvSpPr>
              <p:spPr bwMode="auto">
                <a:xfrm>
                  <a:off x="7624763" y="650875"/>
                  <a:ext cx="96837" cy="2347913"/>
                </a:xfrm>
                <a:prstGeom prst="rect">
                  <a:avLst/>
                </a:prstGeom>
                <a:pattFill prst="dkUpDiag">
                  <a:fgClr>
                    <a:schemeClr val="bg2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13" name="Rectangle 51"/>
                <p:cNvSpPr>
                  <a:spLocks noChangeArrowheads="1"/>
                </p:cNvSpPr>
                <p:nvPr/>
              </p:nvSpPr>
              <p:spPr bwMode="auto">
                <a:xfrm>
                  <a:off x="2259013" y="3221038"/>
                  <a:ext cx="5775325" cy="96043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14" name="Rectangle 52" descr="blanc)"/>
                <p:cNvSpPr>
                  <a:spLocks noChangeArrowheads="1"/>
                </p:cNvSpPr>
                <p:nvPr/>
              </p:nvSpPr>
              <p:spPr bwMode="auto">
                <a:xfrm>
                  <a:off x="7497763" y="1703388"/>
                  <a:ext cx="96837" cy="2347912"/>
                </a:xfrm>
                <a:prstGeom prst="rect">
                  <a:avLst/>
                </a:prstGeom>
                <a:pattFill prst="dkUpDiag">
                  <a:fgClr>
                    <a:schemeClr val="bg2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15" name="Line 53"/>
                <p:cNvSpPr>
                  <a:spLocks noChangeShapeType="1"/>
                </p:cNvSpPr>
                <p:nvPr/>
              </p:nvSpPr>
              <p:spPr bwMode="auto">
                <a:xfrm>
                  <a:off x="2235200" y="896938"/>
                  <a:ext cx="5813425" cy="1587"/>
                </a:xfrm>
                <a:prstGeom prst="line">
                  <a:avLst/>
                </a:prstGeom>
                <a:noFill/>
                <a:ln w="1746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" name="Line 54"/>
                <p:cNvSpPr>
                  <a:spLocks noChangeShapeType="1"/>
                </p:cNvSpPr>
                <p:nvPr/>
              </p:nvSpPr>
              <p:spPr bwMode="auto">
                <a:xfrm>
                  <a:off x="2243138" y="906463"/>
                  <a:ext cx="1587" cy="329247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" name="Line 55"/>
                <p:cNvSpPr>
                  <a:spLocks noChangeShapeType="1"/>
                </p:cNvSpPr>
                <p:nvPr/>
              </p:nvSpPr>
              <p:spPr bwMode="auto">
                <a:xfrm>
                  <a:off x="2206625" y="4198938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" name="Line 56"/>
                <p:cNvSpPr>
                  <a:spLocks noChangeShapeType="1"/>
                </p:cNvSpPr>
                <p:nvPr/>
              </p:nvSpPr>
              <p:spPr bwMode="auto">
                <a:xfrm>
                  <a:off x="2206625" y="3924300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" name="Line 57"/>
                <p:cNvSpPr>
                  <a:spLocks noChangeShapeType="1"/>
                </p:cNvSpPr>
                <p:nvPr/>
              </p:nvSpPr>
              <p:spPr bwMode="auto">
                <a:xfrm>
                  <a:off x="2206625" y="3649663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" name="Line 58"/>
                <p:cNvSpPr>
                  <a:spLocks noChangeShapeType="1"/>
                </p:cNvSpPr>
                <p:nvPr/>
              </p:nvSpPr>
              <p:spPr bwMode="auto">
                <a:xfrm>
                  <a:off x="2206625" y="337502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" name="Line 59"/>
                <p:cNvSpPr>
                  <a:spLocks noChangeShapeType="1"/>
                </p:cNvSpPr>
                <p:nvPr/>
              </p:nvSpPr>
              <p:spPr bwMode="auto">
                <a:xfrm>
                  <a:off x="2206625" y="310197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" name="Line 60"/>
                <p:cNvSpPr>
                  <a:spLocks noChangeShapeType="1"/>
                </p:cNvSpPr>
                <p:nvPr/>
              </p:nvSpPr>
              <p:spPr bwMode="auto">
                <a:xfrm>
                  <a:off x="2206625" y="2827338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" name="Line 61"/>
                <p:cNvSpPr>
                  <a:spLocks noChangeShapeType="1"/>
                </p:cNvSpPr>
                <p:nvPr/>
              </p:nvSpPr>
              <p:spPr bwMode="auto">
                <a:xfrm>
                  <a:off x="2206625" y="2554288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" name="Line 62"/>
                <p:cNvSpPr>
                  <a:spLocks noChangeShapeType="1"/>
                </p:cNvSpPr>
                <p:nvPr/>
              </p:nvSpPr>
              <p:spPr bwMode="auto">
                <a:xfrm>
                  <a:off x="2206625" y="2278063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" name="Line 63"/>
                <p:cNvSpPr>
                  <a:spLocks noChangeShapeType="1"/>
                </p:cNvSpPr>
                <p:nvPr/>
              </p:nvSpPr>
              <p:spPr bwMode="auto">
                <a:xfrm>
                  <a:off x="2206625" y="200342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" name="Line 64"/>
                <p:cNvSpPr>
                  <a:spLocks noChangeShapeType="1"/>
                </p:cNvSpPr>
                <p:nvPr/>
              </p:nvSpPr>
              <p:spPr bwMode="auto">
                <a:xfrm>
                  <a:off x="2206625" y="173037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" name="Line 65"/>
                <p:cNvSpPr>
                  <a:spLocks noChangeShapeType="1"/>
                </p:cNvSpPr>
                <p:nvPr/>
              </p:nvSpPr>
              <p:spPr bwMode="auto">
                <a:xfrm>
                  <a:off x="2206625" y="1454150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" name="Line 66"/>
                <p:cNvSpPr>
                  <a:spLocks noChangeShapeType="1"/>
                </p:cNvSpPr>
                <p:nvPr/>
              </p:nvSpPr>
              <p:spPr bwMode="auto">
                <a:xfrm>
                  <a:off x="2206625" y="1181100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" name="Line 67"/>
                <p:cNvSpPr>
                  <a:spLocks noChangeShapeType="1"/>
                </p:cNvSpPr>
                <p:nvPr/>
              </p:nvSpPr>
              <p:spPr bwMode="auto">
                <a:xfrm>
                  <a:off x="2206625" y="906463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0" name="Line 68"/>
                <p:cNvSpPr>
                  <a:spLocks noChangeShapeType="1"/>
                </p:cNvSpPr>
                <p:nvPr/>
              </p:nvSpPr>
              <p:spPr bwMode="auto">
                <a:xfrm>
                  <a:off x="2193925" y="4198938"/>
                  <a:ext cx="98425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" name="Line 69"/>
                <p:cNvSpPr>
                  <a:spLocks noChangeShapeType="1"/>
                </p:cNvSpPr>
                <p:nvPr/>
              </p:nvSpPr>
              <p:spPr bwMode="auto">
                <a:xfrm>
                  <a:off x="2193925" y="3101975"/>
                  <a:ext cx="984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2" name="Line 70"/>
                <p:cNvSpPr>
                  <a:spLocks noChangeShapeType="1"/>
                </p:cNvSpPr>
                <p:nvPr/>
              </p:nvSpPr>
              <p:spPr bwMode="auto">
                <a:xfrm>
                  <a:off x="2193925" y="2003425"/>
                  <a:ext cx="984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3" name="Line 71"/>
                <p:cNvSpPr>
                  <a:spLocks noChangeShapeType="1"/>
                </p:cNvSpPr>
                <p:nvPr/>
              </p:nvSpPr>
              <p:spPr bwMode="auto">
                <a:xfrm>
                  <a:off x="2193925" y="906463"/>
                  <a:ext cx="98425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4" name="Line 72"/>
                <p:cNvSpPr>
                  <a:spLocks noChangeShapeType="1"/>
                </p:cNvSpPr>
                <p:nvPr/>
              </p:nvSpPr>
              <p:spPr bwMode="auto">
                <a:xfrm>
                  <a:off x="2243138" y="4198938"/>
                  <a:ext cx="5813425" cy="158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5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8056563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6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7475538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7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6894513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8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6311900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9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5730875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0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5149850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1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4568825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2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3987800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3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405188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4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2824163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5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2243138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6" name="Freeform 84"/>
                <p:cNvSpPr>
                  <a:spLocks/>
                </p:cNvSpPr>
                <p:nvPr/>
              </p:nvSpPr>
              <p:spPr bwMode="auto">
                <a:xfrm>
                  <a:off x="6630988" y="1163638"/>
                  <a:ext cx="1408112" cy="1604962"/>
                </a:xfrm>
                <a:custGeom>
                  <a:avLst/>
                  <a:gdLst>
                    <a:gd name="T0" fmla="*/ 2147483647 w 887"/>
                    <a:gd name="T1" fmla="*/ 2147483647 h 1011"/>
                    <a:gd name="T2" fmla="*/ 2147483647 w 887"/>
                    <a:gd name="T3" fmla="*/ 2147483647 h 1011"/>
                    <a:gd name="T4" fmla="*/ 2147483647 w 887"/>
                    <a:gd name="T5" fmla="*/ 2147483647 h 1011"/>
                    <a:gd name="T6" fmla="*/ 2147483647 w 887"/>
                    <a:gd name="T7" fmla="*/ 2147483647 h 1011"/>
                    <a:gd name="T8" fmla="*/ 2147483647 w 887"/>
                    <a:gd name="T9" fmla="*/ 2147483647 h 1011"/>
                    <a:gd name="T10" fmla="*/ 2147483647 w 887"/>
                    <a:gd name="T11" fmla="*/ 2147483647 h 1011"/>
                    <a:gd name="T12" fmla="*/ 2147483647 w 887"/>
                    <a:gd name="T13" fmla="*/ 2147483647 h 1011"/>
                    <a:gd name="T14" fmla="*/ 2147483647 w 887"/>
                    <a:gd name="T15" fmla="*/ 2147483647 h 1011"/>
                    <a:gd name="T16" fmla="*/ 2147483647 w 887"/>
                    <a:gd name="T17" fmla="*/ 2147483647 h 1011"/>
                    <a:gd name="T18" fmla="*/ 2147483647 w 887"/>
                    <a:gd name="T19" fmla="*/ 2147483647 h 1011"/>
                    <a:gd name="T20" fmla="*/ 2147483647 w 887"/>
                    <a:gd name="T21" fmla="*/ 2147483647 h 1011"/>
                    <a:gd name="T22" fmla="*/ 2147483647 w 887"/>
                    <a:gd name="T23" fmla="*/ 2147483647 h 1011"/>
                    <a:gd name="T24" fmla="*/ 2147483647 w 887"/>
                    <a:gd name="T25" fmla="*/ 2147483647 h 1011"/>
                    <a:gd name="T26" fmla="*/ 2147483647 w 887"/>
                    <a:gd name="T27" fmla="*/ 2147483647 h 1011"/>
                    <a:gd name="T28" fmla="*/ 2147483647 w 887"/>
                    <a:gd name="T29" fmla="*/ 2147483647 h 1011"/>
                    <a:gd name="T30" fmla="*/ 2147483647 w 887"/>
                    <a:gd name="T31" fmla="*/ 2147483647 h 1011"/>
                    <a:gd name="T32" fmla="*/ 2147483647 w 887"/>
                    <a:gd name="T33" fmla="*/ 2147483647 h 1011"/>
                    <a:gd name="T34" fmla="*/ 2147483647 w 887"/>
                    <a:gd name="T35" fmla="*/ 2147483647 h 1011"/>
                    <a:gd name="T36" fmla="*/ 2147483647 w 887"/>
                    <a:gd name="T37" fmla="*/ 2147483647 h 1011"/>
                    <a:gd name="T38" fmla="*/ 2147483647 w 887"/>
                    <a:gd name="T39" fmla="*/ 2147483647 h 1011"/>
                    <a:gd name="T40" fmla="*/ 2147483647 w 887"/>
                    <a:gd name="T41" fmla="*/ 0 h 1011"/>
                    <a:gd name="T42" fmla="*/ 2147483647 w 887"/>
                    <a:gd name="T43" fmla="*/ 2147483647 h 1011"/>
                    <a:gd name="T44" fmla="*/ 2147483647 w 887"/>
                    <a:gd name="T45" fmla="*/ 2147483647 h 1011"/>
                    <a:gd name="T46" fmla="*/ 2147483647 w 887"/>
                    <a:gd name="T47" fmla="*/ 2147483647 h 1011"/>
                    <a:gd name="T48" fmla="*/ 2147483647 w 887"/>
                    <a:gd name="T49" fmla="*/ 2147483647 h 1011"/>
                    <a:gd name="T50" fmla="*/ 2147483647 w 887"/>
                    <a:gd name="T51" fmla="*/ 2147483647 h 1011"/>
                    <a:gd name="T52" fmla="*/ 2147483647 w 887"/>
                    <a:gd name="T53" fmla="*/ 2147483647 h 1011"/>
                    <a:gd name="T54" fmla="*/ 2147483647 w 887"/>
                    <a:gd name="T55" fmla="*/ 2147483647 h 1011"/>
                    <a:gd name="T56" fmla="*/ 2147483647 w 887"/>
                    <a:gd name="T57" fmla="*/ 2147483647 h 1011"/>
                    <a:gd name="T58" fmla="*/ 2147483647 w 887"/>
                    <a:gd name="T59" fmla="*/ 2147483647 h 1011"/>
                    <a:gd name="T60" fmla="*/ 2147483647 w 887"/>
                    <a:gd name="T61" fmla="*/ 2147483647 h 1011"/>
                    <a:gd name="T62" fmla="*/ 2147483647 w 887"/>
                    <a:gd name="T63" fmla="*/ 2147483647 h 1011"/>
                    <a:gd name="T64" fmla="*/ 0 w 887"/>
                    <a:gd name="T65" fmla="*/ 2147483647 h 101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87"/>
                    <a:gd name="T100" fmla="*/ 0 h 1011"/>
                    <a:gd name="T101" fmla="*/ 887 w 887"/>
                    <a:gd name="T102" fmla="*/ 1011 h 101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87" h="1011">
                      <a:moveTo>
                        <a:pt x="887" y="801"/>
                      </a:moveTo>
                      <a:lnTo>
                        <a:pt x="886" y="870"/>
                      </a:lnTo>
                      <a:lnTo>
                        <a:pt x="886" y="627"/>
                      </a:lnTo>
                      <a:lnTo>
                        <a:pt x="882" y="679"/>
                      </a:lnTo>
                      <a:lnTo>
                        <a:pt x="875" y="607"/>
                      </a:lnTo>
                      <a:lnTo>
                        <a:pt x="868" y="415"/>
                      </a:lnTo>
                      <a:lnTo>
                        <a:pt x="860" y="648"/>
                      </a:lnTo>
                      <a:lnTo>
                        <a:pt x="859" y="338"/>
                      </a:lnTo>
                      <a:lnTo>
                        <a:pt x="857" y="548"/>
                      </a:lnTo>
                      <a:lnTo>
                        <a:pt x="854" y="496"/>
                      </a:lnTo>
                      <a:lnTo>
                        <a:pt x="854" y="351"/>
                      </a:lnTo>
                      <a:lnTo>
                        <a:pt x="849" y="354"/>
                      </a:lnTo>
                      <a:lnTo>
                        <a:pt x="819" y="361"/>
                      </a:lnTo>
                      <a:lnTo>
                        <a:pt x="819" y="334"/>
                      </a:lnTo>
                      <a:lnTo>
                        <a:pt x="819" y="426"/>
                      </a:lnTo>
                      <a:lnTo>
                        <a:pt x="801" y="507"/>
                      </a:lnTo>
                      <a:lnTo>
                        <a:pt x="801" y="489"/>
                      </a:lnTo>
                      <a:lnTo>
                        <a:pt x="794" y="273"/>
                      </a:lnTo>
                      <a:lnTo>
                        <a:pt x="710" y="465"/>
                      </a:lnTo>
                      <a:lnTo>
                        <a:pt x="695" y="488"/>
                      </a:lnTo>
                      <a:lnTo>
                        <a:pt x="655" y="0"/>
                      </a:lnTo>
                      <a:lnTo>
                        <a:pt x="643" y="455"/>
                      </a:lnTo>
                      <a:lnTo>
                        <a:pt x="618" y="151"/>
                      </a:lnTo>
                      <a:lnTo>
                        <a:pt x="605" y="593"/>
                      </a:lnTo>
                      <a:lnTo>
                        <a:pt x="588" y="1011"/>
                      </a:lnTo>
                      <a:lnTo>
                        <a:pt x="566" y="839"/>
                      </a:lnTo>
                      <a:lnTo>
                        <a:pt x="553" y="911"/>
                      </a:lnTo>
                      <a:lnTo>
                        <a:pt x="540" y="478"/>
                      </a:lnTo>
                      <a:lnTo>
                        <a:pt x="479" y="562"/>
                      </a:lnTo>
                      <a:lnTo>
                        <a:pt x="435" y="323"/>
                      </a:lnTo>
                      <a:lnTo>
                        <a:pt x="360" y="724"/>
                      </a:lnTo>
                      <a:lnTo>
                        <a:pt x="43" y="567"/>
                      </a:lnTo>
                      <a:lnTo>
                        <a:pt x="0" y="373"/>
                      </a:lnTo>
                    </a:path>
                  </a:pathLst>
                </a:custGeom>
                <a:noFill/>
                <a:ln w="1746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47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6673850" y="1747838"/>
                  <a:ext cx="1588" cy="508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8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6673850" y="1730375"/>
                  <a:ext cx="1588" cy="5556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6656388" y="1541463"/>
                  <a:ext cx="1587" cy="9048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0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6619875" y="1857375"/>
                  <a:ext cx="1588" cy="1222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1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6200775" y="1873250"/>
                  <a:ext cx="1588" cy="539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2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6108700" y="2146300"/>
                  <a:ext cx="1588" cy="714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3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6057900" y="2201863"/>
                  <a:ext cx="1588" cy="555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4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6057900" y="2160588"/>
                  <a:ext cx="1588" cy="698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5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6003925" y="1695450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6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5957888" y="1423988"/>
                  <a:ext cx="1587" cy="984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7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5826125" y="2159000"/>
                  <a:ext cx="1588" cy="825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8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5416550" y="2105025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9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5221288" y="1820863"/>
                  <a:ext cx="1587" cy="508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0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5160963" y="1938338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1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5160963" y="2063750"/>
                  <a:ext cx="1587" cy="460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2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5121275" y="2525713"/>
                  <a:ext cx="1588" cy="698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3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5008563" y="2492375"/>
                  <a:ext cx="1587" cy="920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4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5008563" y="2478088"/>
                  <a:ext cx="1587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5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4757738" y="2473325"/>
                  <a:ext cx="1587" cy="1365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6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4783138" y="3222625"/>
                  <a:ext cx="1587" cy="635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7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3702050" y="2792413"/>
                  <a:ext cx="1588" cy="1127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8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3587750" y="3076575"/>
                  <a:ext cx="1588" cy="1365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9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3587750" y="3214688"/>
                  <a:ext cx="1588" cy="825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0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3560763" y="2847975"/>
                  <a:ext cx="1587" cy="1047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1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3560763" y="2978150"/>
                  <a:ext cx="1587" cy="6826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2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3175000" y="2878138"/>
                  <a:ext cx="1588" cy="2016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3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3155950" y="2609850"/>
                  <a:ext cx="1588" cy="1238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4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3065463" y="2708275"/>
                  <a:ext cx="1587" cy="968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5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2590800" y="2020888"/>
                  <a:ext cx="1588" cy="9048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6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2590800" y="2698750"/>
                  <a:ext cx="1588" cy="1111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7" name="Line 115"/>
                <p:cNvSpPr>
                  <a:spLocks noChangeShapeType="1"/>
                </p:cNvSpPr>
                <p:nvPr/>
              </p:nvSpPr>
              <p:spPr bwMode="auto">
                <a:xfrm>
                  <a:off x="6673850" y="1798638"/>
                  <a:ext cx="1588" cy="555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8" name="Line 116"/>
                <p:cNvSpPr>
                  <a:spLocks noChangeShapeType="1"/>
                </p:cNvSpPr>
                <p:nvPr/>
              </p:nvSpPr>
              <p:spPr bwMode="auto">
                <a:xfrm>
                  <a:off x="6673850" y="1785938"/>
                  <a:ext cx="1588" cy="571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9" name="Line 117"/>
                <p:cNvSpPr>
                  <a:spLocks noChangeShapeType="1"/>
                </p:cNvSpPr>
                <p:nvPr/>
              </p:nvSpPr>
              <p:spPr bwMode="auto">
                <a:xfrm>
                  <a:off x="6656388" y="1631950"/>
                  <a:ext cx="1587" cy="889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0" name="Line 118"/>
                <p:cNvSpPr>
                  <a:spLocks noChangeShapeType="1"/>
                </p:cNvSpPr>
                <p:nvPr/>
              </p:nvSpPr>
              <p:spPr bwMode="auto">
                <a:xfrm>
                  <a:off x="6619875" y="1979613"/>
                  <a:ext cx="1588" cy="1206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1" name="Line 119"/>
                <p:cNvSpPr>
                  <a:spLocks noChangeShapeType="1"/>
                </p:cNvSpPr>
                <p:nvPr/>
              </p:nvSpPr>
              <p:spPr bwMode="auto">
                <a:xfrm>
                  <a:off x="6200775" y="1927225"/>
                  <a:ext cx="1588" cy="539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2" name="Line 120"/>
                <p:cNvSpPr>
                  <a:spLocks noChangeShapeType="1"/>
                </p:cNvSpPr>
                <p:nvPr/>
              </p:nvSpPr>
              <p:spPr bwMode="auto">
                <a:xfrm>
                  <a:off x="6108700" y="2217738"/>
                  <a:ext cx="1588" cy="730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3" name="Line 121"/>
                <p:cNvSpPr>
                  <a:spLocks noChangeShapeType="1"/>
                </p:cNvSpPr>
                <p:nvPr/>
              </p:nvSpPr>
              <p:spPr bwMode="auto">
                <a:xfrm>
                  <a:off x="6057900" y="2257425"/>
                  <a:ext cx="1588" cy="508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4" name="Line 122"/>
                <p:cNvSpPr>
                  <a:spLocks noChangeShapeType="1"/>
                </p:cNvSpPr>
                <p:nvPr/>
              </p:nvSpPr>
              <p:spPr bwMode="auto">
                <a:xfrm>
                  <a:off x="6057900" y="2230438"/>
                  <a:ext cx="1588" cy="698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5" name="Line 123"/>
                <p:cNvSpPr>
                  <a:spLocks noChangeShapeType="1"/>
                </p:cNvSpPr>
                <p:nvPr/>
              </p:nvSpPr>
              <p:spPr bwMode="auto">
                <a:xfrm>
                  <a:off x="6003925" y="1825625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6" name="Line 124"/>
                <p:cNvSpPr>
                  <a:spLocks noChangeShapeType="1"/>
                </p:cNvSpPr>
                <p:nvPr/>
              </p:nvSpPr>
              <p:spPr bwMode="auto">
                <a:xfrm>
                  <a:off x="5957888" y="1522413"/>
                  <a:ext cx="1587" cy="9683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7" name="Line 125"/>
                <p:cNvSpPr>
                  <a:spLocks noChangeShapeType="1"/>
                </p:cNvSpPr>
                <p:nvPr/>
              </p:nvSpPr>
              <p:spPr bwMode="auto">
                <a:xfrm>
                  <a:off x="5826125" y="2241550"/>
                  <a:ext cx="1588" cy="825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8" name="Line 126"/>
                <p:cNvSpPr>
                  <a:spLocks noChangeShapeType="1"/>
                </p:cNvSpPr>
                <p:nvPr/>
              </p:nvSpPr>
              <p:spPr bwMode="auto">
                <a:xfrm>
                  <a:off x="5416550" y="2235200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9" name="Line 127"/>
                <p:cNvSpPr>
                  <a:spLocks noChangeShapeType="1"/>
                </p:cNvSpPr>
                <p:nvPr/>
              </p:nvSpPr>
              <p:spPr bwMode="auto">
                <a:xfrm>
                  <a:off x="5221288" y="1871663"/>
                  <a:ext cx="1587" cy="492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0" name="Line 128"/>
                <p:cNvSpPr>
                  <a:spLocks noChangeShapeType="1"/>
                </p:cNvSpPr>
                <p:nvPr/>
              </p:nvSpPr>
              <p:spPr bwMode="auto">
                <a:xfrm>
                  <a:off x="5160963" y="1976438"/>
                  <a:ext cx="1587" cy="3968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1" name="Line 129"/>
                <p:cNvSpPr>
                  <a:spLocks noChangeShapeType="1"/>
                </p:cNvSpPr>
                <p:nvPr/>
              </p:nvSpPr>
              <p:spPr bwMode="auto">
                <a:xfrm>
                  <a:off x="5160963" y="2109788"/>
                  <a:ext cx="1587" cy="428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2" name="Line 130"/>
                <p:cNvSpPr>
                  <a:spLocks noChangeShapeType="1"/>
                </p:cNvSpPr>
                <p:nvPr/>
              </p:nvSpPr>
              <p:spPr bwMode="auto">
                <a:xfrm>
                  <a:off x="5121275" y="2595563"/>
                  <a:ext cx="1588" cy="682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3" name="Line 131"/>
                <p:cNvSpPr>
                  <a:spLocks noChangeShapeType="1"/>
                </p:cNvSpPr>
                <p:nvPr/>
              </p:nvSpPr>
              <p:spPr bwMode="auto">
                <a:xfrm>
                  <a:off x="5008563" y="2584450"/>
                  <a:ext cx="1587" cy="9048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4" name="Line 132"/>
                <p:cNvSpPr>
                  <a:spLocks noChangeShapeType="1"/>
                </p:cNvSpPr>
                <p:nvPr/>
              </p:nvSpPr>
              <p:spPr bwMode="auto">
                <a:xfrm>
                  <a:off x="5008563" y="2608263"/>
                  <a:ext cx="1587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5" name="Line 133"/>
                <p:cNvSpPr>
                  <a:spLocks noChangeShapeType="1"/>
                </p:cNvSpPr>
                <p:nvPr/>
              </p:nvSpPr>
              <p:spPr bwMode="auto">
                <a:xfrm>
                  <a:off x="4757738" y="2609850"/>
                  <a:ext cx="1587" cy="1365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6" name="Line 134"/>
                <p:cNvSpPr>
                  <a:spLocks noChangeShapeType="1"/>
                </p:cNvSpPr>
                <p:nvPr/>
              </p:nvSpPr>
              <p:spPr bwMode="auto">
                <a:xfrm>
                  <a:off x="4783138" y="3286125"/>
                  <a:ext cx="1587" cy="635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7" name="Line 135"/>
                <p:cNvSpPr>
                  <a:spLocks noChangeShapeType="1"/>
                </p:cNvSpPr>
                <p:nvPr/>
              </p:nvSpPr>
              <p:spPr bwMode="auto">
                <a:xfrm>
                  <a:off x="3702050" y="2905125"/>
                  <a:ext cx="1588" cy="11271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8" name="Line 136"/>
                <p:cNvSpPr>
                  <a:spLocks noChangeShapeType="1"/>
                </p:cNvSpPr>
                <p:nvPr/>
              </p:nvSpPr>
              <p:spPr bwMode="auto">
                <a:xfrm>
                  <a:off x="3587750" y="3213100"/>
                  <a:ext cx="1588" cy="1333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9" name="Line 137"/>
                <p:cNvSpPr>
                  <a:spLocks noChangeShapeType="1"/>
                </p:cNvSpPr>
                <p:nvPr/>
              </p:nvSpPr>
              <p:spPr bwMode="auto">
                <a:xfrm>
                  <a:off x="3587750" y="3297238"/>
                  <a:ext cx="1588" cy="8413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0" name="Line 138"/>
                <p:cNvSpPr>
                  <a:spLocks noChangeShapeType="1"/>
                </p:cNvSpPr>
                <p:nvPr/>
              </p:nvSpPr>
              <p:spPr bwMode="auto">
                <a:xfrm>
                  <a:off x="3560763" y="2952750"/>
                  <a:ext cx="1587" cy="1016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1" name="Line 139"/>
                <p:cNvSpPr>
                  <a:spLocks noChangeShapeType="1"/>
                </p:cNvSpPr>
                <p:nvPr/>
              </p:nvSpPr>
              <p:spPr bwMode="auto">
                <a:xfrm>
                  <a:off x="3560763" y="3046413"/>
                  <a:ext cx="1587" cy="666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2" name="Line 140"/>
                <p:cNvSpPr>
                  <a:spLocks noChangeShapeType="1"/>
                </p:cNvSpPr>
                <p:nvPr/>
              </p:nvSpPr>
              <p:spPr bwMode="auto">
                <a:xfrm>
                  <a:off x="3175000" y="3079750"/>
                  <a:ext cx="1588" cy="2000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3" name="Line 141"/>
                <p:cNvSpPr>
                  <a:spLocks noChangeShapeType="1"/>
                </p:cNvSpPr>
                <p:nvPr/>
              </p:nvSpPr>
              <p:spPr bwMode="auto">
                <a:xfrm>
                  <a:off x="3155950" y="2733675"/>
                  <a:ext cx="1588" cy="1206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4" name="Line 142"/>
                <p:cNvSpPr>
                  <a:spLocks noChangeShapeType="1"/>
                </p:cNvSpPr>
                <p:nvPr/>
              </p:nvSpPr>
              <p:spPr bwMode="auto">
                <a:xfrm>
                  <a:off x="3065463" y="2805113"/>
                  <a:ext cx="1587" cy="1000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5" name="Line 143"/>
                <p:cNvSpPr>
                  <a:spLocks noChangeShapeType="1"/>
                </p:cNvSpPr>
                <p:nvPr/>
              </p:nvSpPr>
              <p:spPr bwMode="auto">
                <a:xfrm>
                  <a:off x="2590800" y="2111375"/>
                  <a:ext cx="1588" cy="9048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6" name="Line 144"/>
                <p:cNvSpPr>
                  <a:spLocks noChangeShapeType="1"/>
                </p:cNvSpPr>
                <p:nvPr/>
              </p:nvSpPr>
              <p:spPr bwMode="auto">
                <a:xfrm>
                  <a:off x="2590800" y="2809875"/>
                  <a:ext cx="1588" cy="1095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7" name="Line 145"/>
                <p:cNvSpPr>
                  <a:spLocks noChangeShapeType="1"/>
                </p:cNvSpPr>
                <p:nvPr/>
              </p:nvSpPr>
              <p:spPr bwMode="auto">
                <a:xfrm flipH="1">
                  <a:off x="8043863" y="2443163"/>
                  <a:ext cx="47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8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7974013" y="1735138"/>
                  <a:ext cx="12700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9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7551738" y="2776538"/>
                  <a:ext cx="22225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0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7486650" y="2503488"/>
                  <a:ext cx="523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7486650" y="2619375"/>
                  <a:ext cx="301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2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7354888" y="2063750"/>
                  <a:ext cx="444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3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7153275" y="2322513"/>
                  <a:ext cx="5873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4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6673850" y="2073275"/>
                  <a:ext cx="349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5" name="Line 153"/>
                <p:cNvSpPr>
                  <a:spLocks noChangeShapeType="1"/>
                </p:cNvSpPr>
                <p:nvPr/>
              </p:nvSpPr>
              <p:spPr bwMode="auto">
                <a:xfrm>
                  <a:off x="8048625" y="2443163"/>
                  <a:ext cx="15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6" name="Line 154"/>
                <p:cNvSpPr>
                  <a:spLocks noChangeShapeType="1"/>
                </p:cNvSpPr>
                <p:nvPr/>
              </p:nvSpPr>
              <p:spPr bwMode="auto">
                <a:xfrm>
                  <a:off x="7986713" y="1735138"/>
                  <a:ext cx="111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7" name="Line 155"/>
                <p:cNvSpPr>
                  <a:spLocks noChangeShapeType="1"/>
                </p:cNvSpPr>
                <p:nvPr/>
              </p:nvSpPr>
              <p:spPr bwMode="auto">
                <a:xfrm>
                  <a:off x="7573963" y="2776538"/>
                  <a:ext cx="238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8" name="Line 156"/>
                <p:cNvSpPr>
                  <a:spLocks noChangeShapeType="1"/>
                </p:cNvSpPr>
                <p:nvPr/>
              </p:nvSpPr>
              <p:spPr bwMode="auto">
                <a:xfrm>
                  <a:off x="7539038" y="2503488"/>
                  <a:ext cx="52387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9" name="Line 157"/>
                <p:cNvSpPr>
                  <a:spLocks noChangeShapeType="1"/>
                </p:cNvSpPr>
                <p:nvPr/>
              </p:nvSpPr>
              <p:spPr bwMode="auto">
                <a:xfrm>
                  <a:off x="7516813" y="2619375"/>
                  <a:ext cx="2857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0" name="Line 158"/>
                <p:cNvSpPr>
                  <a:spLocks noChangeShapeType="1"/>
                </p:cNvSpPr>
                <p:nvPr/>
              </p:nvSpPr>
              <p:spPr bwMode="auto">
                <a:xfrm>
                  <a:off x="7399338" y="2063750"/>
                  <a:ext cx="476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1" name="Line 159"/>
                <p:cNvSpPr>
                  <a:spLocks noChangeShapeType="1"/>
                </p:cNvSpPr>
                <p:nvPr/>
              </p:nvSpPr>
              <p:spPr bwMode="auto">
                <a:xfrm>
                  <a:off x="7212013" y="2322513"/>
                  <a:ext cx="555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" name="Line 160"/>
                <p:cNvSpPr>
                  <a:spLocks noChangeShapeType="1"/>
                </p:cNvSpPr>
                <p:nvPr/>
              </p:nvSpPr>
              <p:spPr bwMode="auto">
                <a:xfrm>
                  <a:off x="6708775" y="2073275"/>
                  <a:ext cx="349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3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8048625" y="2349500"/>
                  <a:ext cx="1588" cy="9366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4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7986713" y="1630363"/>
                  <a:ext cx="1587" cy="1047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5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7573963" y="2597150"/>
                  <a:ext cx="1587" cy="1793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6" name="Line 164"/>
                <p:cNvSpPr>
                  <a:spLocks noChangeShapeType="1"/>
                </p:cNvSpPr>
                <p:nvPr/>
              </p:nvSpPr>
              <p:spPr bwMode="auto">
                <a:xfrm flipV="1">
                  <a:off x="7539038" y="2332038"/>
                  <a:ext cx="1587" cy="1714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7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7516813" y="2465388"/>
                  <a:ext cx="1587" cy="1539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8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7497763" y="1862138"/>
                  <a:ext cx="1587" cy="698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9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7399338" y="1933575"/>
                  <a:ext cx="1587" cy="1301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7212013" y="1920875"/>
                  <a:ext cx="1587" cy="40163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1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6708775" y="1970088"/>
                  <a:ext cx="1588" cy="1031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2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6638925" y="1670050"/>
                  <a:ext cx="1588" cy="952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3" name="Line 171"/>
                <p:cNvSpPr>
                  <a:spLocks noChangeShapeType="1"/>
                </p:cNvSpPr>
                <p:nvPr/>
              </p:nvSpPr>
              <p:spPr bwMode="auto">
                <a:xfrm>
                  <a:off x="8048625" y="2443163"/>
                  <a:ext cx="1588" cy="936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4" name="Line 172"/>
                <p:cNvSpPr>
                  <a:spLocks noChangeShapeType="1"/>
                </p:cNvSpPr>
                <p:nvPr/>
              </p:nvSpPr>
              <p:spPr bwMode="auto">
                <a:xfrm>
                  <a:off x="7986713" y="1735138"/>
                  <a:ext cx="1587" cy="1031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5" name="Line 173"/>
                <p:cNvSpPr>
                  <a:spLocks noChangeShapeType="1"/>
                </p:cNvSpPr>
                <p:nvPr/>
              </p:nvSpPr>
              <p:spPr bwMode="auto">
                <a:xfrm>
                  <a:off x="7573963" y="2776538"/>
                  <a:ext cx="1587" cy="1825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6" name="Line 174"/>
                <p:cNvSpPr>
                  <a:spLocks noChangeShapeType="1"/>
                </p:cNvSpPr>
                <p:nvPr/>
              </p:nvSpPr>
              <p:spPr bwMode="auto">
                <a:xfrm>
                  <a:off x="7539038" y="2503488"/>
                  <a:ext cx="1587" cy="1698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7" name="Line 175"/>
                <p:cNvSpPr>
                  <a:spLocks noChangeShapeType="1"/>
                </p:cNvSpPr>
                <p:nvPr/>
              </p:nvSpPr>
              <p:spPr bwMode="auto">
                <a:xfrm>
                  <a:off x="7516813" y="2619375"/>
                  <a:ext cx="1587" cy="1539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8" name="Line 176"/>
                <p:cNvSpPr>
                  <a:spLocks noChangeShapeType="1"/>
                </p:cNvSpPr>
                <p:nvPr/>
              </p:nvSpPr>
              <p:spPr bwMode="auto">
                <a:xfrm>
                  <a:off x="7497763" y="1931988"/>
                  <a:ext cx="1587" cy="714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9" name="Line 177"/>
                <p:cNvSpPr>
                  <a:spLocks noChangeShapeType="1"/>
                </p:cNvSpPr>
                <p:nvPr/>
              </p:nvSpPr>
              <p:spPr bwMode="auto">
                <a:xfrm>
                  <a:off x="7399338" y="2063750"/>
                  <a:ext cx="1587" cy="13176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0" name="Line 178"/>
                <p:cNvSpPr>
                  <a:spLocks noChangeShapeType="1"/>
                </p:cNvSpPr>
                <p:nvPr/>
              </p:nvSpPr>
              <p:spPr bwMode="auto">
                <a:xfrm>
                  <a:off x="7212013" y="2322513"/>
                  <a:ext cx="1587" cy="4000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1" name="Line 179"/>
                <p:cNvSpPr>
                  <a:spLocks noChangeShapeType="1"/>
                </p:cNvSpPr>
                <p:nvPr/>
              </p:nvSpPr>
              <p:spPr bwMode="auto">
                <a:xfrm>
                  <a:off x="6708775" y="2073275"/>
                  <a:ext cx="1588" cy="9842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2" name="Line 180"/>
                <p:cNvSpPr>
                  <a:spLocks noChangeShapeType="1"/>
                </p:cNvSpPr>
                <p:nvPr/>
              </p:nvSpPr>
              <p:spPr bwMode="auto">
                <a:xfrm>
                  <a:off x="6638925" y="1765300"/>
                  <a:ext cx="1588" cy="9683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3" name="Line 181"/>
                <p:cNvSpPr>
                  <a:spLocks noChangeShapeType="1"/>
                </p:cNvSpPr>
                <p:nvPr/>
              </p:nvSpPr>
              <p:spPr bwMode="auto">
                <a:xfrm flipH="1">
                  <a:off x="8043863" y="2554288"/>
                  <a:ext cx="1587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4" name="Line 182"/>
                <p:cNvSpPr>
                  <a:spLocks noChangeShapeType="1"/>
                </p:cNvSpPr>
                <p:nvPr/>
              </p:nvSpPr>
              <p:spPr bwMode="auto">
                <a:xfrm flipH="1">
                  <a:off x="7594600" y="2112963"/>
                  <a:ext cx="47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5" name="Line 183"/>
                <p:cNvSpPr>
                  <a:spLocks noChangeShapeType="1"/>
                </p:cNvSpPr>
                <p:nvPr/>
              </p:nvSpPr>
              <p:spPr bwMode="auto">
                <a:xfrm>
                  <a:off x="8045450" y="2554288"/>
                  <a:ext cx="15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6" name="Line 184"/>
                <p:cNvSpPr>
                  <a:spLocks noChangeShapeType="1"/>
                </p:cNvSpPr>
                <p:nvPr/>
              </p:nvSpPr>
              <p:spPr bwMode="auto">
                <a:xfrm>
                  <a:off x="7599363" y="2112963"/>
                  <a:ext cx="6350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7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8045450" y="2382838"/>
                  <a:ext cx="1588" cy="1714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8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7599363" y="1938338"/>
                  <a:ext cx="1587" cy="17462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9" name="Line 187"/>
                <p:cNvSpPr>
                  <a:spLocks noChangeShapeType="1"/>
                </p:cNvSpPr>
                <p:nvPr/>
              </p:nvSpPr>
              <p:spPr bwMode="auto">
                <a:xfrm>
                  <a:off x="8045450" y="2554288"/>
                  <a:ext cx="1588" cy="1682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0" name="Line 188"/>
                <p:cNvSpPr>
                  <a:spLocks noChangeShapeType="1"/>
                </p:cNvSpPr>
                <p:nvPr/>
              </p:nvSpPr>
              <p:spPr bwMode="auto">
                <a:xfrm>
                  <a:off x="7599363" y="2112963"/>
                  <a:ext cx="1587" cy="17621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1" name="Line 189"/>
                <p:cNvSpPr>
                  <a:spLocks noChangeShapeType="1"/>
                </p:cNvSpPr>
                <p:nvPr/>
              </p:nvSpPr>
              <p:spPr bwMode="auto">
                <a:xfrm flipH="1">
                  <a:off x="7653338" y="1895475"/>
                  <a:ext cx="63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2" name="Line 190"/>
                <p:cNvSpPr>
                  <a:spLocks noChangeShapeType="1"/>
                </p:cNvSpPr>
                <p:nvPr/>
              </p:nvSpPr>
              <p:spPr bwMode="auto">
                <a:xfrm>
                  <a:off x="7659688" y="1895475"/>
                  <a:ext cx="95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3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7680325" y="1014413"/>
                  <a:ext cx="1588" cy="1587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4" name="Line 192"/>
                <p:cNvSpPr>
                  <a:spLocks noChangeShapeType="1"/>
                </p:cNvSpPr>
                <p:nvPr/>
              </p:nvSpPr>
              <p:spPr bwMode="auto">
                <a:xfrm>
                  <a:off x="7651750" y="1014413"/>
                  <a:ext cx="5873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5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7659688" y="1724025"/>
                  <a:ext cx="1587" cy="1714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6" name="Line 194"/>
                <p:cNvSpPr>
                  <a:spLocks noChangeShapeType="1"/>
                </p:cNvSpPr>
                <p:nvPr/>
              </p:nvSpPr>
              <p:spPr bwMode="auto">
                <a:xfrm>
                  <a:off x="7632700" y="1724025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7" name="Line 195"/>
                <p:cNvSpPr>
                  <a:spLocks noChangeShapeType="1"/>
                </p:cNvSpPr>
                <p:nvPr/>
              </p:nvSpPr>
              <p:spPr bwMode="auto">
                <a:xfrm>
                  <a:off x="7680325" y="1173163"/>
                  <a:ext cx="1588" cy="1603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8" name="Line 196"/>
                <p:cNvSpPr>
                  <a:spLocks noChangeShapeType="1"/>
                </p:cNvSpPr>
                <p:nvPr/>
              </p:nvSpPr>
              <p:spPr bwMode="auto">
                <a:xfrm>
                  <a:off x="7651750" y="1333500"/>
                  <a:ext cx="58738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9" name="Line 197"/>
                <p:cNvSpPr>
                  <a:spLocks noChangeShapeType="1"/>
                </p:cNvSpPr>
                <p:nvPr/>
              </p:nvSpPr>
              <p:spPr bwMode="auto">
                <a:xfrm>
                  <a:off x="7659688" y="1895475"/>
                  <a:ext cx="1587" cy="1682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0" name="Line 198"/>
                <p:cNvSpPr>
                  <a:spLocks noChangeShapeType="1"/>
                </p:cNvSpPr>
                <p:nvPr/>
              </p:nvSpPr>
              <p:spPr bwMode="auto">
                <a:xfrm>
                  <a:off x="7632700" y="2063750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1" name="Line 199"/>
                <p:cNvSpPr>
                  <a:spLocks noChangeShapeType="1"/>
                </p:cNvSpPr>
                <p:nvPr/>
              </p:nvSpPr>
              <p:spPr bwMode="auto">
                <a:xfrm flipH="1">
                  <a:off x="7607300" y="1411288"/>
                  <a:ext cx="142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2" name="Line 200"/>
                <p:cNvSpPr>
                  <a:spLocks noChangeShapeType="1"/>
                </p:cNvSpPr>
                <p:nvPr/>
              </p:nvSpPr>
              <p:spPr bwMode="auto">
                <a:xfrm flipH="1">
                  <a:off x="7307263" y="1684338"/>
                  <a:ext cx="238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3" name="Line 201"/>
                <p:cNvSpPr>
                  <a:spLocks noChangeShapeType="1"/>
                </p:cNvSpPr>
                <p:nvPr/>
              </p:nvSpPr>
              <p:spPr bwMode="auto">
                <a:xfrm>
                  <a:off x="7621588" y="1411288"/>
                  <a:ext cx="111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4" name="Line 202"/>
                <p:cNvSpPr>
                  <a:spLocks noChangeShapeType="1"/>
                </p:cNvSpPr>
                <p:nvPr/>
              </p:nvSpPr>
              <p:spPr bwMode="auto">
                <a:xfrm>
                  <a:off x="7331075" y="1684338"/>
                  <a:ext cx="2063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5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7621588" y="1290638"/>
                  <a:ext cx="1587" cy="1206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6" name="Line 204"/>
                <p:cNvSpPr>
                  <a:spLocks noChangeShapeType="1"/>
                </p:cNvSpPr>
                <p:nvPr/>
              </p:nvSpPr>
              <p:spPr bwMode="auto">
                <a:xfrm flipV="1">
                  <a:off x="7331075" y="1581150"/>
                  <a:ext cx="1588" cy="1031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7" name="Line 205"/>
                <p:cNvSpPr>
                  <a:spLocks noChangeShapeType="1"/>
                </p:cNvSpPr>
                <p:nvPr/>
              </p:nvSpPr>
              <p:spPr bwMode="auto">
                <a:xfrm>
                  <a:off x="7621588" y="1411288"/>
                  <a:ext cx="1587" cy="1222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8" name="Line 206"/>
                <p:cNvSpPr>
                  <a:spLocks noChangeShapeType="1"/>
                </p:cNvSpPr>
                <p:nvPr/>
              </p:nvSpPr>
              <p:spPr bwMode="auto">
                <a:xfrm>
                  <a:off x="7331075" y="1684338"/>
                  <a:ext cx="1588" cy="1063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9" name="Line 207"/>
                <p:cNvSpPr>
                  <a:spLocks noChangeShapeType="1"/>
                </p:cNvSpPr>
                <p:nvPr/>
              </p:nvSpPr>
              <p:spPr bwMode="auto">
                <a:xfrm flipH="1">
                  <a:off x="8027988" y="216852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0" name="Line 208"/>
                <p:cNvSpPr>
                  <a:spLocks noChangeShapeType="1"/>
                </p:cNvSpPr>
                <p:nvPr/>
              </p:nvSpPr>
              <p:spPr bwMode="auto">
                <a:xfrm flipH="1">
                  <a:off x="8021638" y="2249488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" name="Line 209"/>
                <p:cNvSpPr>
                  <a:spLocks noChangeShapeType="1"/>
                </p:cNvSpPr>
                <p:nvPr/>
              </p:nvSpPr>
              <p:spPr bwMode="auto">
                <a:xfrm flipH="1">
                  <a:off x="8010525" y="2135188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" name="Line 210"/>
                <p:cNvSpPr>
                  <a:spLocks noChangeShapeType="1"/>
                </p:cNvSpPr>
                <p:nvPr/>
              </p:nvSpPr>
              <p:spPr bwMode="auto">
                <a:xfrm flipH="1">
                  <a:off x="8001000" y="18319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" name="Line 211"/>
                <p:cNvSpPr>
                  <a:spLocks noChangeShapeType="1"/>
                </p:cNvSpPr>
                <p:nvPr/>
              </p:nvSpPr>
              <p:spPr bwMode="auto">
                <a:xfrm flipH="1">
                  <a:off x="7986713" y="220027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" name="Line 212"/>
                <p:cNvSpPr>
                  <a:spLocks noChangeShapeType="1"/>
                </p:cNvSpPr>
                <p:nvPr/>
              </p:nvSpPr>
              <p:spPr bwMode="auto">
                <a:xfrm flipH="1">
                  <a:off x="7985125" y="170815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7983538" y="204152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" name="Line 214"/>
                <p:cNvSpPr>
                  <a:spLocks noChangeShapeType="1"/>
                </p:cNvSpPr>
                <p:nvPr/>
              </p:nvSpPr>
              <p:spPr bwMode="auto">
                <a:xfrm flipH="1">
                  <a:off x="7978775" y="1960563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" name="Line 215"/>
                <p:cNvSpPr>
                  <a:spLocks noChangeShapeType="1"/>
                </p:cNvSpPr>
                <p:nvPr/>
              </p:nvSpPr>
              <p:spPr bwMode="auto">
                <a:xfrm flipH="1">
                  <a:off x="7978775" y="17303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8" name="Line 216"/>
                <p:cNvSpPr>
                  <a:spLocks noChangeShapeType="1"/>
                </p:cNvSpPr>
                <p:nvPr/>
              </p:nvSpPr>
              <p:spPr bwMode="auto">
                <a:xfrm flipH="1">
                  <a:off x="7921625" y="1744663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9" name="Line 217"/>
                <p:cNvSpPr>
                  <a:spLocks noChangeShapeType="1"/>
                </p:cNvSpPr>
                <p:nvPr/>
              </p:nvSpPr>
              <p:spPr bwMode="auto">
                <a:xfrm flipH="1">
                  <a:off x="7921625" y="170180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0" name="Line 218"/>
                <p:cNvSpPr>
                  <a:spLocks noChangeShapeType="1"/>
                </p:cNvSpPr>
                <p:nvPr/>
              </p:nvSpPr>
              <p:spPr bwMode="auto">
                <a:xfrm flipH="1">
                  <a:off x="7921625" y="1849438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1" name="Line 219"/>
                <p:cNvSpPr>
                  <a:spLocks noChangeShapeType="1"/>
                </p:cNvSpPr>
                <p:nvPr/>
              </p:nvSpPr>
              <p:spPr bwMode="auto">
                <a:xfrm flipH="1">
                  <a:off x="7885113" y="1976438"/>
                  <a:ext cx="26987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2" name="Line 220"/>
                <p:cNvSpPr>
                  <a:spLocks noChangeShapeType="1"/>
                </p:cNvSpPr>
                <p:nvPr/>
              </p:nvSpPr>
              <p:spPr bwMode="auto">
                <a:xfrm flipH="1">
                  <a:off x="7894638" y="194945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3" name="Line 221"/>
                <p:cNvSpPr>
                  <a:spLocks noChangeShapeType="1"/>
                </p:cNvSpPr>
                <p:nvPr/>
              </p:nvSpPr>
              <p:spPr bwMode="auto">
                <a:xfrm flipH="1">
                  <a:off x="7883525" y="160655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4" name="Line 222"/>
                <p:cNvSpPr>
                  <a:spLocks noChangeShapeType="1"/>
                </p:cNvSpPr>
                <p:nvPr/>
              </p:nvSpPr>
              <p:spPr bwMode="auto">
                <a:xfrm flipH="1">
                  <a:off x="7748588" y="1909763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5" name="Line 223"/>
                <p:cNvSpPr>
                  <a:spLocks noChangeShapeType="1"/>
                </p:cNvSpPr>
                <p:nvPr/>
              </p:nvSpPr>
              <p:spPr bwMode="auto">
                <a:xfrm flipH="1">
                  <a:off x="7724775" y="19462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6" name="Line 224"/>
                <p:cNvSpPr>
                  <a:spLocks noChangeShapeType="1"/>
                </p:cNvSpPr>
                <p:nvPr/>
              </p:nvSpPr>
              <p:spPr bwMode="auto">
                <a:xfrm>
                  <a:off x="8045450" y="216852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7" name="Line 225"/>
                <p:cNvSpPr>
                  <a:spLocks noChangeShapeType="1"/>
                </p:cNvSpPr>
                <p:nvPr/>
              </p:nvSpPr>
              <p:spPr bwMode="auto">
                <a:xfrm>
                  <a:off x="8039100" y="2249488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8" name="Line 226"/>
                <p:cNvSpPr>
                  <a:spLocks noChangeShapeType="1"/>
                </p:cNvSpPr>
                <p:nvPr/>
              </p:nvSpPr>
              <p:spPr bwMode="auto">
                <a:xfrm>
                  <a:off x="8027988" y="2135188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9" name="Line 227"/>
                <p:cNvSpPr>
                  <a:spLocks noChangeShapeType="1"/>
                </p:cNvSpPr>
                <p:nvPr/>
              </p:nvSpPr>
              <p:spPr bwMode="auto">
                <a:xfrm>
                  <a:off x="8018463" y="1831975"/>
                  <a:ext cx="1587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0" name="Line 228"/>
                <p:cNvSpPr>
                  <a:spLocks noChangeShapeType="1"/>
                </p:cNvSpPr>
                <p:nvPr/>
              </p:nvSpPr>
              <p:spPr bwMode="auto">
                <a:xfrm>
                  <a:off x="8004175" y="22002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1" name="Line 229"/>
                <p:cNvSpPr>
                  <a:spLocks noChangeShapeType="1"/>
                </p:cNvSpPr>
                <p:nvPr/>
              </p:nvSpPr>
              <p:spPr bwMode="auto">
                <a:xfrm>
                  <a:off x="8002588" y="170815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2" name="Line 230"/>
                <p:cNvSpPr>
                  <a:spLocks noChangeShapeType="1"/>
                </p:cNvSpPr>
                <p:nvPr/>
              </p:nvSpPr>
              <p:spPr bwMode="auto">
                <a:xfrm>
                  <a:off x="8001000" y="204152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3" name="Line 231"/>
                <p:cNvSpPr>
                  <a:spLocks noChangeShapeType="1"/>
                </p:cNvSpPr>
                <p:nvPr/>
              </p:nvSpPr>
              <p:spPr bwMode="auto">
                <a:xfrm>
                  <a:off x="7996238" y="1960563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4" name="Line 232"/>
                <p:cNvSpPr>
                  <a:spLocks noChangeShapeType="1"/>
                </p:cNvSpPr>
                <p:nvPr/>
              </p:nvSpPr>
              <p:spPr bwMode="auto">
                <a:xfrm>
                  <a:off x="7996238" y="173037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5" name="Line 233"/>
                <p:cNvSpPr>
                  <a:spLocks noChangeShapeType="1"/>
                </p:cNvSpPr>
                <p:nvPr/>
              </p:nvSpPr>
              <p:spPr bwMode="auto">
                <a:xfrm>
                  <a:off x="7939088" y="1744663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6" name="Line 234"/>
                <p:cNvSpPr>
                  <a:spLocks noChangeShapeType="1"/>
                </p:cNvSpPr>
                <p:nvPr/>
              </p:nvSpPr>
              <p:spPr bwMode="auto">
                <a:xfrm>
                  <a:off x="7939088" y="170180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7" name="Line 235"/>
                <p:cNvSpPr>
                  <a:spLocks noChangeShapeType="1"/>
                </p:cNvSpPr>
                <p:nvPr/>
              </p:nvSpPr>
              <p:spPr bwMode="auto">
                <a:xfrm>
                  <a:off x="7939088" y="1849438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8" name="Line 236"/>
                <p:cNvSpPr>
                  <a:spLocks noChangeShapeType="1"/>
                </p:cNvSpPr>
                <p:nvPr/>
              </p:nvSpPr>
              <p:spPr bwMode="auto">
                <a:xfrm>
                  <a:off x="7912100" y="1976438"/>
                  <a:ext cx="25400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9" name="Line 237"/>
                <p:cNvSpPr>
                  <a:spLocks noChangeShapeType="1"/>
                </p:cNvSpPr>
                <p:nvPr/>
              </p:nvSpPr>
              <p:spPr bwMode="auto">
                <a:xfrm>
                  <a:off x="7912100" y="194945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0" name="Line 238"/>
                <p:cNvSpPr>
                  <a:spLocks noChangeShapeType="1"/>
                </p:cNvSpPr>
                <p:nvPr/>
              </p:nvSpPr>
              <p:spPr bwMode="auto">
                <a:xfrm>
                  <a:off x="7900988" y="160655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1" name="Line 239"/>
                <p:cNvSpPr>
                  <a:spLocks noChangeShapeType="1"/>
                </p:cNvSpPr>
                <p:nvPr/>
              </p:nvSpPr>
              <p:spPr bwMode="auto">
                <a:xfrm>
                  <a:off x="7766050" y="1909763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2" name="Line 240"/>
                <p:cNvSpPr>
                  <a:spLocks noChangeShapeType="1"/>
                </p:cNvSpPr>
                <p:nvPr/>
              </p:nvSpPr>
              <p:spPr bwMode="auto">
                <a:xfrm>
                  <a:off x="7742238" y="194627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3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8045450" y="2038350"/>
                  <a:ext cx="1588" cy="1301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4" name="Line 242"/>
                <p:cNvSpPr>
                  <a:spLocks noChangeShapeType="1"/>
                </p:cNvSpPr>
                <p:nvPr/>
              </p:nvSpPr>
              <p:spPr bwMode="auto">
                <a:xfrm>
                  <a:off x="8018463" y="2038350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5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8039100" y="2168525"/>
                  <a:ext cx="1588" cy="8096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6" name="Line 244"/>
                <p:cNvSpPr>
                  <a:spLocks noChangeShapeType="1"/>
                </p:cNvSpPr>
                <p:nvPr/>
              </p:nvSpPr>
              <p:spPr bwMode="auto">
                <a:xfrm>
                  <a:off x="8010525" y="2168525"/>
                  <a:ext cx="58738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7" name="Line 245"/>
                <p:cNvSpPr>
                  <a:spLocks noChangeShapeType="1"/>
                </p:cNvSpPr>
                <p:nvPr/>
              </p:nvSpPr>
              <p:spPr bwMode="auto">
                <a:xfrm flipV="1">
                  <a:off x="8027988" y="2085975"/>
                  <a:ext cx="1587" cy="4921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8" name="Line 246"/>
                <p:cNvSpPr>
                  <a:spLocks noChangeShapeType="1"/>
                </p:cNvSpPr>
                <p:nvPr/>
              </p:nvSpPr>
              <p:spPr bwMode="auto">
                <a:xfrm>
                  <a:off x="8001000" y="2085975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9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8018463" y="1717675"/>
                  <a:ext cx="1587" cy="11430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0" name="Line 248"/>
                <p:cNvSpPr>
                  <a:spLocks noChangeShapeType="1"/>
                </p:cNvSpPr>
                <p:nvPr/>
              </p:nvSpPr>
              <p:spPr bwMode="auto">
                <a:xfrm>
                  <a:off x="7989888" y="1717675"/>
                  <a:ext cx="58737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1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8004175" y="2112963"/>
                  <a:ext cx="1588" cy="8731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grpSp>
              <p:nvGrpSpPr>
                <p:cNvPr id="212" name="Group 250"/>
                <p:cNvGrpSpPr>
                  <a:grpSpLocks/>
                </p:cNvGrpSpPr>
                <p:nvPr/>
              </p:nvGrpSpPr>
              <p:grpSpPr bwMode="auto">
                <a:xfrm>
                  <a:off x="2557463" y="1131888"/>
                  <a:ext cx="5527675" cy="2206625"/>
                  <a:chOff x="1322" y="1134"/>
                  <a:chExt cx="3482" cy="1390"/>
                </a:xfrm>
              </p:grpSpPr>
              <p:sp>
                <p:nvSpPr>
                  <p:cNvPr id="319" name="Line 251"/>
                  <p:cNvSpPr>
                    <a:spLocks noChangeShapeType="1"/>
                  </p:cNvSpPr>
                  <p:nvPr/>
                </p:nvSpPr>
                <p:spPr bwMode="auto">
                  <a:xfrm>
                    <a:off x="4736" y="1752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0" name="Line 2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2" y="1448"/>
                    <a:ext cx="1" cy="4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1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4734" y="1448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2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1" y="1666"/>
                    <a:ext cx="1" cy="4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3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4733" y="166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4" name="Line 2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48" y="1624"/>
                    <a:ext cx="1" cy="3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5" name="Line 257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62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6" name="Line 2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48" y="1445"/>
                    <a:ext cx="1" cy="6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7" name="Line 259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445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8" name="Line 2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2" y="1482"/>
                    <a:ext cx="1" cy="3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9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482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0" name="Line 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2" y="1466"/>
                    <a:ext cx="1" cy="2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1" name="Line 263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46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2" name="Line 2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2" y="1556"/>
                    <a:ext cx="1" cy="3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3" name="Line 265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55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4" name="Line 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5" y="1590"/>
                    <a:ext cx="1" cy="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5" name="Line 267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590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6" name="Line 2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5" y="1604"/>
                    <a:ext cx="1" cy="4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7" name="Line 269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60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8" name="Line 2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88" y="1333"/>
                    <a:ext cx="1" cy="10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9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333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0" name="Line 2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3" y="1583"/>
                    <a:ext cx="1" cy="4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1" name="Line 273"/>
                  <p:cNvSpPr>
                    <a:spLocks noChangeShapeType="1"/>
                  </p:cNvSpPr>
                  <p:nvPr/>
                </p:nvSpPr>
                <p:spPr bwMode="auto">
                  <a:xfrm>
                    <a:off x="4585" y="1583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2" name="Line 2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88" y="1504"/>
                    <a:ext cx="1" cy="14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3" name="Line 275"/>
                  <p:cNvSpPr>
                    <a:spLocks noChangeShapeType="1"/>
                  </p:cNvSpPr>
                  <p:nvPr/>
                </p:nvSpPr>
                <p:spPr bwMode="auto">
                  <a:xfrm>
                    <a:off x="4570" y="150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4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4779" y="1787"/>
                    <a:ext cx="1" cy="8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5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4762" y="1870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6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4775" y="1838"/>
                    <a:ext cx="1" cy="5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7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4757" y="1890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8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4768" y="1766"/>
                    <a:ext cx="1" cy="3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9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4751" y="1798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0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4762" y="1575"/>
                    <a:ext cx="1" cy="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1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4744" y="1647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2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4753" y="1807"/>
                    <a:ext cx="1" cy="5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3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4736" y="1863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4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4752" y="1497"/>
                    <a:ext cx="1" cy="4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5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4734" y="1545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6" name="Line 288"/>
                  <p:cNvSpPr>
                    <a:spLocks noChangeShapeType="1"/>
                  </p:cNvSpPr>
                  <p:nvPr/>
                </p:nvSpPr>
                <p:spPr bwMode="auto">
                  <a:xfrm>
                    <a:off x="4751" y="1707"/>
                    <a:ext cx="1" cy="4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7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4733" y="1748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8" name="Line 290"/>
                  <p:cNvSpPr>
                    <a:spLocks noChangeShapeType="1"/>
                  </p:cNvSpPr>
                  <p:nvPr/>
                </p:nvSpPr>
                <p:spPr bwMode="auto">
                  <a:xfrm>
                    <a:off x="4748" y="1656"/>
                    <a:ext cx="1" cy="3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9" name="Line 291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687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0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4748" y="1511"/>
                    <a:ext cx="1" cy="6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1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57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2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4712" y="1520"/>
                    <a:ext cx="1" cy="3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3" name="Line 295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559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4" name="Line 296"/>
                  <p:cNvSpPr>
                    <a:spLocks noChangeShapeType="1"/>
                  </p:cNvSpPr>
                  <p:nvPr/>
                </p:nvSpPr>
                <p:spPr bwMode="auto">
                  <a:xfrm>
                    <a:off x="4712" y="1493"/>
                    <a:ext cx="1" cy="2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5" name="Line 297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520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6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4712" y="1586"/>
                    <a:ext cx="1" cy="3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7" name="Line 299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617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8" name="Line 300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666"/>
                    <a:ext cx="1" cy="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9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742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0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649"/>
                    <a:ext cx="1" cy="4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1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69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2" name="Line 304"/>
                  <p:cNvSpPr>
                    <a:spLocks noChangeShapeType="1"/>
                  </p:cNvSpPr>
                  <p:nvPr/>
                </p:nvSpPr>
                <p:spPr bwMode="auto">
                  <a:xfrm>
                    <a:off x="4688" y="1433"/>
                    <a:ext cx="1" cy="10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3" name="Line 305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533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4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4603" y="1624"/>
                    <a:ext cx="1" cy="4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5" name="Line 307"/>
                  <p:cNvSpPr>
                    <a:spLocks noChangeShapeType="1"/>
                  </p:cNvSpPr>
                  <p:nvPr/>
                </p:nvSpPr>
                <p:spPr bwMode="auto">
                  <a:xfrm>
                    <a:off x="4585" y="166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6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4588" y="1647"/>
                    <a:ext cx="1" cy="14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7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4570" y="1791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8" name="Freeform 310"/>
                  <p:cNvSpPr>
                    <a:spLocks/>
                  </p:cNvSpPr>
                  <p:nvPr/>
                </p:nvSpPr>
                <p:spPr bwMode="auto">
                  <a:xfrm>
                    <a:off x="4772" y="195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79" name="Freeform 311"/>
                  <p:cNvSpPr>
                    <a:spLocks/>
                  </p:cNvSpPr>
                  <p:nvPr/>
                </p:nvSpPr>
                <p:spPr bwMode="auto">
                  <a:xfrm>
                    <a:off x="4771" y="2021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0" name="Freeform 312"/>
                  <p:cNvSpPr>
                    <a:spLocks/>
                  </p:cNvSpPr>
                  <p:nvPr/>
                </p:nvSpPr>
                <p:spPr bwMode="auto">
                  <a:xfrm>
                    <a:off x="4771" y="177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1" name="Freeform 313"/>
                  <p:cNvSpPr>
                    <a:spLocks/>
                  </p:cNvSpPr>
                  <p:nvPr/>
                </p:nvSpPr>
                <p:spPr bwMode="auto">
                  <a:xfrm>
                    <a:off x="4767" y="1830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2" name="Freeform 314"/>
                  <p:cNvSpPr>
                    <a:spLocks/>
                  </p:cNvSpPr>
                  <p:nvPr/>
                </p:nvSpPr>
                <p:spPr bwMode="auto">
                  <a:xfrm>
                    <a:off x="4760" y="175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3" name="Freeform 315"/>
                  <p:cNvSpPr>
                    <a:spLocks/>
                  </p:cNvSpPr>
                  <p:nvPr/>
                </p:nvSpPr>
                <p:spPr bwMode="auto">
                  <a:xfrm>
                    <a:off x="4753" y="1567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4" name="Freeform 316"/>
                  <p:cNvSpPr>
                    <a:spLocks/>
                  </p:cNvSpPr>
                  <p:nvPr/>
                </p:nvSpPr>
                <p:spPr bwMode="auto">
                  <a:xfrm>
                    <a:off x="4745" y="1799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5" name="Freeform 317"/>
                  <p:cNvSpPr>
                    <a:spLocks/>
                  </p:cNvSpPr>
                  <p:nvPr/>
                </p:nvSpPr>
                <p:spPr bwMode="auto">
                  <a:xfrm>
                    <a:off x="4744" y="1489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6" name="Freeform 318"/>
                  <p:cNvSpPr>
                    <a:spLocks/>
                  </p:cNvSpPr>
                  <p:nvPr/>
                </p:nvSpPr>
                <p:spPr bwMode="auto">
                  <a:xfrm>
                    <a:off x="4742" y="1699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7" name="Freeform 319"/>
                  <p:cNvSpPr>
                    <a:spLocks/>
                  </p:cNvSpPr>
                  <p:nvPr/>
                </p:nvSpPr>
                <p:spPr bwMode="auto">
                  <a:xfrm>
                    <a:off x="4740" y="1647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8" name="Freeform 320"/>
                  <p:cNvSpPr>
                    <a:spLocks/>
                  </p:cNvSpPr>
                  <p:nvPr/>
                </p:nvSpPr>
                <p:spPr bwMode="auto">
                  <a:xfrm>
                    <a:off x="4740" y="1503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9" name="Freeform 321"/>
                  <p:cNvSpPr>
                    <a:spLocks/>
                  </p:cNvSpPr>
                  <p:nvPr/>
                </p:nvSpPr>
                <p:spPr bwMode="auto">
                  <a:xfrm>
                    <a:off x="4734" y="1505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0" name="Freeform 322"/>
                  <p:cNvSpPr>
                    <a:spLocks/>
                  </p:cNvSpPr>
                  <p:nvPr/>
                </p:nvSpPr>
                <p:spPr bwMode="auto">
                  <a:xfrm>
                    <a:off x="4704" y="151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1" name="Freeform 323"/>
                  <p:cNvSpPr>
                    <a:spLocks/>
                  </p:cNvSpPr>
                  <p:nvPr/>
                </p:nvSpPr>
                <p:spPr bwMode="auto">
                  <a:xfrm>
                    <a:off x="4704" y="1485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2" name="Freeform 324"/>
                  <p:cNvSpPr>
                    <a:spLocks/>
                  </p:cNvSpPr>
                  <p:nvPr/>
                </p:nvSpPr>
                <p:spPr bwMode="auto">
                  <a:xfrm>
                    <a:off x="4704" y="157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3" name="Freeform 325"/>
                  <p:cNvSpPr>
                    <a:spLocks/>
                  </p:cNvSpPr>
                  <p:nvPr/>
                </p:nvSpPr>
                <p:spPr bwMode="auto">
                  <a:xfrm>
                    <a:off x="4686" y="165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4" name="Freeform 326"/>
                  <p:cNvSpPr>
                    <a:spLocks/>
                  </p:cNvSpPr>
                  <p:nvPr/>
                </p:nvSpPr>
                <p:spPr bwMode="auto">
                  <a:xfrm>
                    <a:off x="4686" y="1640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5" name="Freeform 327"/>
                  <p:cNvSpPr>
                    <a:spLocks/>
                  </p:cNvSpPr>
                  <p:nvPr/>
                </p:nvSpPr>
                <p:spPr bwMode="auto">
                  <a:xfrm>
                    <a:off x="4680" y="1425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6" name="Freeform 328"/>
                  <p:cNvSpPr>
                    <a:spLocks/>
                  </p:cNvSpPr>
                  <p:nvPr/>
                </p:nvSpPr>
                <p:spPr bwMode="auto">
                  <a:xfrm>
                    <a:off x="4595" y="1616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7" name="Freeform 329"/>
                  <p:cNvSpPr>
                    <a:spLocks/>
                  </p:cNvSpPr>
                  <p:nvPr/>
                </p:nvSpPr>
                <p:spPr bwMode="auto">
                  <a:xfrm>
                    <a:off x="4580" y="1639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8" name="Freeform 330"/>
                  <p:cNvSpPr>
                    <a:spLocks/>
                  </p:cNvSpPr>
                  <p:nvPr/>
                </p:nvSpPr>
                <p:spPr bwMode="auto">
                  <a:xfrm>
                    <a:off x="4540" y="115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9" name="Freeform 331"/>
                  <p:cNvSpPr>
                    <a:spLocks/>
                  </p:cNvSpPr>
                  <p:nvPr/>
                </p:nvSpPr>
                <p:spPr bwMode="auto">
                  <a:xfrm>
                    <a:off x="4528" y="1606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0" name="Freeform 332"/>
                  <p:cNvSpPr>
                    <a:spLocks/>
                  </p:cNvSpPr>
                  <p:nvPr/>
                </p:nvSpPr>
                <p:spPr bwMode="auto">
                  <a:xfrm>
                    <a:off x="4503" y="130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1" name="Freeform 333"/>
                  <p:cNvSpPr>
                    <a:spLocks/>
                  </p:cNvSpPr>
                  <p:nvPr/>
                </p:nvSpPr>
                <p:spPr bwMode="auto">
                  <a:xfrm>
                    <a:off x="4490" y="1744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2" name="Freeform 334"/>
                  <p:cNvSpPr>
                    <a:spLocks/>
                  </p:cNvSpPr>
                  <p:nvPr/>
                </p:nvSpPr>
                <p:spPr bwMode="auto">
                  <a:xfrm>
                    <a:off x="4473" y="216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3" name="Freeform 335"/>
                  <p:cNvSpPr>
                    <a:spLocks/>
                  </p:cNvSpPr>
                  <p:nvPr/>
                </p:nvSpPr>
                <p:spPr bwMode="auto">
                  <a:xfrm>
                    <a:off x="4452" y="1990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4" name="Freeform 336"/>
                  <p:cNvSpPr>
                    <a:spLocks/>
                  </p:cNvSpPr>
                  <p:nvPr/>
                </p:nvSpPr>
                <p:spPr bwMode="auto">
                  <a:xfrm>
                    <a:off x="4438" y="2062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5" name="Freeform 337"/>
                  <p:cNvSpPr>
                    <a:spLocks/>
                  </p:cNvSpPr>
                  <p:nvPr/>
                </p:nvSpPr>
                <p:spPr bwMode="auto">
                  <a:xfrm>
                    <a:off x="4426" y="1630"/>
                    <a:ext cx="11" cy="10"/>
                  </a:xfrm>
                  <a:custGeom>
                    <a:avLst/>
                    <a:gdLst>
                      <a:gd name="T0" fmla="*/ 5 w 11"/>
                      <a:gd name="T1" fmla="*/ 0 h 10"/>
                      <a:gd name="T2" fmla="*/ 11 w 11"/>
                      <a:gd name="T3" fmla="*/ 5 h 10"/>
                      <a:gd name="T4" fmla="*/ 5 w 11"/>
                      <a:gd name="T5" fmla="*/ 10 h 10"/>
                      <a:gd name="T6" fmla="*/ 0 w 11"/>
                      <a:gd name="T7" fmla="*/ 5 h 10"/>
                      <a:gd name="T8" fmla="*/ 5 w 11"/>
                      <a:gd name="T9" fmla="*/ 0 h 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0"/>
                      <a:gd name="T17" fmla="*/ 11 w 11"/>
                      <a:gd name="T18" fmla="*/ 10 h 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0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0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6" name="Freeform 338"/>
                  <p:cNvSpPr>
                    <a:spLocks/>
                  </p:cNvSpPr>
                  <p:nvPr/>
                </p:nvSpPr>
                <p:spPr bwMode="auto">
                  <a:xfrm>
                    <a:off x="4364" y="1713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7" name="Freeform 339"/>
                  <p:cNvSpPr>
                    <a:spLocks/>
                  </p:cNvSpPr>
                  <p:nvPr/>
                </p:nvSpPr>
                <p:spPr bwMode="auto">
                  <a:xfrm>
                    <a:off x="4321" y="1474"/>
                    <a:ext cx="10" cy="11"/>
                  </a:xfrm>
                  <a:custGeom>
                    <a:avLst/>
                    <a:gdLst>
                      <a:gd name="T0" fmla="*/ 5 w 10"/>
                      <a:gd name="T1" fmla="*/ 0 h 11"/>
                      <a:gd name="T2" fmla="*/ 10 w 10"/>
                      <a:gd name="T3" fmla="*/ 5 h 11"/>
                      <a:gd name="T4" fmla="*/ 5 w 10"/>
                      <a:gd name="T5" fmla="*/ 11 h 11"/>
                      <a:gd name="T6" fmla="*/ 0 w 10"/>
                      <a:gd name="T7" fmla="*/ 5 h 11"/>
                      <a:gd name="T8" fmla="*/ 5 w 10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"/>
                      <a:gd name="T16" fmla="*/ 0 h 11"/>
                      <a:gd name="T17" fmla="*/ 10 w 10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" h="11">
                        <a:moveTo>
                          <a:pt x="5" y="0"/>
                        </a:moveTo>
                        <a:lnTo>
                          <a:pt x="10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8" name="Freeform 340"/>
                  <p:cNvSpPr>
                    <a:spLocks/>
                  </p:cNvSpPr>
                  <p:nvPr/>
                </p:nvSpPr>
                <p:spPr bwMode="auto">
                  <a:xfrm>
                    <a:off x="4245" y="1875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9" name="Freeform 341"/>
                  <p:cNvSpPr>
                    <a:spLocks/>
                  </p:cNvSpPr>
                  <p:nvPr/>
                </p:nvSpPr>
                <p:spPr bwMode="auto">
                  <a:xfrm>
                    <a:off x="3929" y="1718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0" name="Freeform 342"/>
                  <p:cNvSpPr>
                    <a:spLocks/>
                  </p:cNvSpPr>
                  <p:nvPr/>
                </p:nvSpPr>
                <p:spPr bwMode="auto">
                  <a:xfrm>
                    <a:off x="3885" y="1524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1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3896" y="1535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2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3895" y="1534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3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3896" y="1527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4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3895" y="1526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5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3885" y="1430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6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3884" y="1429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7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3862" y="1649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8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3860" y="1647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9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161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0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3597" y="161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1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3539" y="1799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2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3538" y="1798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3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1823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4" name="Oval 356"/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1822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5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1807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6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1806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7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3474" y="155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8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3473" y="155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9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3445" y="1361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0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1359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1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362" y="1814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2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3361" y="1813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3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810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4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3103" y="1808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5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2981" y="1580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6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2980" y="1579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7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2943" y="1647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8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2941" y="1646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9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2943" y="1731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0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2941" y="1729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1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2918" y="203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2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2917" y="203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3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2847" y="2030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4" name="Oval 376"/>
                  <p:cNvSpPr>
                    <a:spLocks noChangeArrowheads="1"/>
                  </p:cNvSpPr>
                  <p:nvPr/>
                </p:nvSpPr>
                <p:spPr bwMode="auto">
                  <a:xfrm>
                    <a:off x="2846" y="2028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5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2847" y="2045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6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2846" y="2043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7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2689" y="204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8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045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9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2705" y="2472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0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2704" y="2471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1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2024" y="223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2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2023" y="223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3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1952" y="2426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4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1950" y="2424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5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1952" y="2479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6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1950" y="2477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7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226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8" name="Oval 390"/>
                  <p:cNvSpPr>
                    <a:spLocks noChangeArrowheads="1"/>
                  </p:cNvSpPr>
                  <p:nvPr/>
                </p:nvSpPr>
                <p:spPr bwMode="auto">
                  <a:xfrm>
                    <a:off x="1934" y="226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9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2320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0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1934" y="2319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1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1692" y="2342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2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1691" y="2341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3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124"/>
                    <a:ext cx="43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4" name="Oval 396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2122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5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1622" y="2169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6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1621" y="2168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7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1323" y="1732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8" name="Oval 400"/>
                  <p:cNvSpPr>
                    <a:spLocks noChangeArrowheads="1"/>
                  </p:cNvSpPr>
                  <p:nvPr/>
                </p:nvSpPr>
                <p:spPr bwMode="auto">
                  <a:xfrm>
                    <a:off x="1322" y="1731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9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1323" y="217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0" name="Oval 402"/>
                  <p:cNvSpPr>
                    <a:spLocks noChangeArrowheads="1"/>
                  </p:cNvSpPr>
                  <p:nvPr/>
                </p:nvSpPr>
                <p:spPr bwMode="auto">
                  <a:xfrm>
                    <a:off x="1322" y="217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1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4759" y="1938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2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4757" y="1937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3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4721" y="1492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4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4719" y="1490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5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4460" y="2148"/>
                    <a:ext cx="43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6" name="Oval 408"/>
                  <p:cNvSpPr>
                    <a:spLocks noChangeArrowheads="1"/>
                  </p:cNvSpPr>
                  <p:nvPr/>
                </p:nvSpPr>
                <p:spPr bwMode="auto">
                  <a:xfrm>
                    <a:off x="4458" y="2147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7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4438" y="197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8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4437" y="197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9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4424" y="2049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0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4423" y="2047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1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161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2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1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3" name="Oval 415"/>
                  <p:cNvSpPr>
                    <a:spLocks noChangeArrowheads="1"/>
                  </p:cNvSpPr>
                  <p:nvPr/>
                </p:nvSpPr>
                <p:spPr bwMode="auto">
                  <a:xfrm>
                    <a:off x="4351" y="1699"/>
                    <a:ext cx="43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4" name="Oval 416"/>
                  <p:cNvSpPr>
                    <a:spLocks noChangeArrowheads="1"/>
                  </p:cNvSpPr>
                  <p:nvPr/>
                </p:nvSpPr>
                <p:spPr bwMode="auto">
                  <a:xfrm>
                    <a:off x="4349" y="1698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5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4232" y="1862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6" name="Oval 418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860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7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3915" y="1705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8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3914" y="1703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9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511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0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3870" y="1509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1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4757" y="2008"/>
                    <a:ext cx="44" cy="43"/>
                  </a:xfrm>
                  <a:prstGeom prst="ellipse">
                    <a:avLst/>
                  </a:prstGeom>
                  <a:solidFill>
                    <a:srgbClr val="FFF58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2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2006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3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4476" y="1731"/>
                    <a:ext cx="44" cy="43"/>
                  </a:xfrm>
                  <a:prstGeom prst="ellipse">
                    <a:avLst/>
                  </a:prstGeom>
                  <a:solidFill>
                    <a:srgbClr val="FFF58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4" name="Oval 426"/>
                  <p:cNvSpPr>
                    <a:spLocks noChangeArrowheads="1"/>
                  </p:cNvSpPr>
                  <p:nvPr/>
                </p:nvSpPr>
                <p:spPr bwMode="auto">
                  <a:xfrm>
                    <a:off x="4475" y="1729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5" name="Freeform 427"/>
                  <p:cNvSpPr>
                    <a:spLocks/>
                  </p:cNvSpPr>
                  <p:nvPr/>
                </p:nvSpPr>
                <p:spPr bwMode="auto">
                  <a:xfrm>
                    <a:off x="4525" y="1137"/>
                    <a:ext cx="47" cy="46"/>
                  </a:xfrm>
                  <a:custGeom>
                    <a:avLst/>
                    <a:gdLst>
                      <a:gd name="T0" fmla="*/ 24 w 47"/>
                      <a:gd name="T1" fmla="*/ 0 h 46"/>
                      <a:gd name="T2" fmla="*/ 47 w 47"/>
                      <a:gd name="T3" fmla="*/ 23 h 46"/>
                      <a:gd name="T4" fmla="*/ 24 w 47"/>
                      <a:gd name="T5" fmla="*/ 46 h 46"/>
                      <a:gd name="T6" fmla="*/ 0 w 47"/>
                      <a:gd name="T7" fmla="*/ 23 h 46"/>
                      <a:gd name="T8" fmla="*/ 24 w 47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7"/>
                      <a:gd name="T16" fmla="*/ 0 h 46"/>
                      <a:gd name="T17" fmla="*/ 47 w 47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7" h="46">
                        <a:moveTo>
                          <a:pt x="24" y="0"/>
                        </a:moveTo>
                        <a:lnTo>
                          <a:pt x="47" y="23"/>
                        </a:lnTo>
                        <a:lnTo>
                          <a:pt x="24" y="46"/>
                        </a:lnTo>
                        <a:lnTo>
                          <a:pt x="0" y="23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1FB71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6" name="Freeform 428"/>
                  <p:cNvSpPr>
                    <a:spLocks/>
                  </p:cNvSpPr>
                  <p:nvPr/>
                </p:nvSpPr>
                <p:spPr bwMode="auto">
                  <a:xfrm>
                    <a:off x="4523" y="1134"/>
                    <a:ext cx="46" cy="46"/>
                  </a:xfrm>
                  <a:custGeom>
                    <a:avLst/>
                    <a:gdLst>
                      <a:gd name="T0" fmla="*/ 23 w 46"/>
                      <a:gd name="T1" fmla="*/ 0 h 46"/>
                      <a:gd name="T2" fmla="*/ 46 w 46"/>
                      <a:gd name="T3" fmla="*/ 23 h 46"/>
                      <a:gd name="T4" fmla="*/ 23 w 46"/>
                      <a:gd name="T5" fmla="*/ 46 h 46"/>
                      <a:gd name="T6" fmla="*/ 0 w 46"/>
                      <a:gd name="T7" fmla="*/ 23 h 46"/>
                      <a:gd name="T8" fmla="*/ 23 w 46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6"/>
                      <a:gd name="T16" fmla="*/ 0 h 46"/>
                      <a:gd name="T17" fmla="*/ 46 w 46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6" h="46">
                        <a:moveTo>
                          <a:pt x="23" y="0"/>
                        </a:moveTo>
                        <a:lnTo>
                          <a:pt x="46" y="23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1FB71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7" name="Freeform 429"/>
                  <p:cNvSpPr>
                    <a:spLocks/>
                  </p:cNvSpPr>
                  <p:nvPr/>
                </p:nvSpPr>
                <p:spPr bwMode="auto">
                  <a:xfrm>
                    <a:off x="4513" y="1591"/>
                    <a:ext cx="46" cy="47"/>
                  </a:xfrm>
                  <a:custGeom>
                    <a:avLst/>
                    <a:gdLst>
                      <a:gd name="T0" fmla="*/ 23 w 46"/>
                      <a:gd name="T1" fmla="*/ 0 h 47"/>
                      <a:gd name="T2" fmla="*/ 46 w 46"/>
                      <a:gd name="T3" fmla="*/ 24 h 47"/>
                      <a:gd name="T4" fmla="*/ 23 w 46"/>
                      <a:gd name="T5" fmla="*/ 47 h 47"/>
                      <a:gd name="T6" fmla="*/ 0 w 46"/>
                      <a:gd name="T7" fmla="*/ 24 h 47"/>
                      <a:gd name="T8" fmla="*/ 23 w 46"/>
                      <a:gd name="T9" fmla="*/ 0 h 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6"/>
                      <a:gd name="T16" fmla="*/ 0 h 47"/>
                      <a:gd name="T17" fmla="*/ 46 w 46"/>
                      <a:gd name="T18" fmla="*/ 47 h 4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6" h="47">
                        <a:moveTo>
                          <a:pt x="23" y="0"/>
                        </a:moveTo>
                        <a:lnTo>
                          <a:pt x="46" y="24"/>
                        </a:lnTo>
                        <a:lnTo>
                          <a:pt x="23" y="47"/>
                        </a:lnTo>
                        <a:lnTo>
                          <a:pt x="0" y="24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1FB71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8" name="Freeform 430"/>
                  <p:cNvSpPr>
                    <a:spLocks/>
                  </p:cNvSpPr>
                  <p:nvPr/>
                </p:nvSpPr>
                <p:spPr bwMode="auto">
                  <a:xfrm>
                    <a:off x="4510" y="1589"/>
                    <a:ext cx="47" cy="46"/>
                  </a:xfrm>
                  <a:custGeom>
                    <a:avLst/>
                    <a:gdLst>
                      <a:gd name="T0" fmla="*/ 24 w 47"/>
                      <a:gd name="T1" fmla="*/ 0 h 46"/>
                      <a:gd name="T2" fmla="*/ 47 w 47"/>
                      <a:gd name="T3" fmla="*/ 23 h 46"/>
                      <a:gd name="T4" fmla="*/ 24 w 47"/>
                      <a:gd name="T5" fmla="*/ 46 h 46"/>
                      <a:gd name="T6" fmla="*/ 0 w 47"/>
                      <a:gd name="T7" fmla="*/ 23 h 46"/>
                      <a:gd name="T8" fmla="*/ 24 w 47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7"/>
                      <a:gd name="T16" fmla="*/ 0 h 46"/>
                      <a:gd name="T17" fmla="*/ 47 w 47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7" h="46">
                        <a:moveTo>
                          <a:pt x="24" y="0"/>
                        </a:moveTo>
                        <a:lnTo>
                          <a:pt x="47" y="23"/>
                        </a:lnTo>
                        <a:lnTo>
                          <a:pt x="24" y="46"/>
                        </a:lnTo>
                        <a:lnTo>
                          <a:pt x="0" y="23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1FB71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9" name="Freeform 431"/>
                  <p:cNvSpPr>
                    <a:spLocks/>
                  </p:cNvSpPr>
                  <p:nvPr/>
                </p:nvSpPr>
                <p:spPr bwMode="auto">
                  <a:xfrm>
                    <a:off x="4488" y="1287"/>
                    <a:ext cx="47" cy="46"/>
                  </a:xfrm>
                  <a:custGeom>
                    <a:avLst/>
                    <a:gdLst>
                      <a:gd name="T0" fmla="*/ 24 w 47"/>
                      <a:gd name="T1" fmla="*/ 0 h 46"/>
                      <a:gd name="T2" fmla="*/ 47 w 47"/>
                      <a:gd name="T3" fmla="*/ 46 h 46"/>
                      <a:gd name="T4" fmla="*/ 0 w 47"/>
                      <a:gd name="T5" fmla="*/ 46 h 46"/>
                      <a:gd name="T6" fmla="*/ 24 w 47"/>
                      <a:gd name="T7" fmla="*/ 0 h 4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7"/>
                      <a:gd name="T13" fmla="*/ 0 h 46"/>
                      <a:gd name="T14" fmla="*/ 47 w 47"/>
                      <a:gd name="T15" fmla="*/ 46 h 4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7" h="46">
                        <a:moveTo>
                          <a:pt x="24" y="0"/>
                        </a:moveTo>
                        <a:lnTo>
                          <a:pt x="47" y="46"/>
                        </a:lnTo>
                        <a:lnTo>
                          <a:pt x="0" y="46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F2088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0" name="Freeform 432"/>
                  <p:cNvSpPr>
                    <a:spLocks/>
                  </p:cNvSpPr>
                  <p:nvPr/>
                </p:nvSpPr>
                <p:spPr bwMode="auto">
                  <a:xfrm>
                    <a:off x="4486" y="1284"/>
                    <a:ext cx="46" cy="47"/>
                  </a:xfrm>
                  <a:custGeom>
                    <a:avLst/>
                    <a:gdLst>
                      <a:gd name="T0" fmla="*/ 23 w 46"/>
                      <a:gd name="T1" fmla="*/ 0 h 47"/>
                      <a:gd name="T2" fmla="*/ 46 w 46"/>
                      <a:gd name="T3" fmla="*/ 47 h 47"/>
                      <a:gd name="T4" fmla="*/ 0 w 46"/>
                      <a:gd name="T5" fmla="*/ 47 h 47"/>
                      <a:gd name="T6" fmla="*/ 23 w 46"/>
                      <a:gd name="T7" fmla="*/ 0 h 4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"/>
                      <a:gd name="T13" fmla="*/ 0 h 47"/>
                      <a:gd name="T14" fmla="*/ 46 w 46"/>
                      <a:gd name="T15" fmla="*/ 47 h 4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" h="47">
                        <a:moveTo>
                          <a:pt x="23" y="0"/>
                        </a:moveTo>
                        <a:lnTo>
                          <a:pt x="46" y="47"/>
                        </a:lnTo>
                        <a:lnTo>
                          <a:pt x="0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2088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1" name="Freeform 433"/>
                  <p:cNvSpPr>
                    <a:spLocks/>
                  </p:cNvSpPr>
                  <p:nvPr/>
                </p:nvSpPr>
                <p:spPr bwMode="auto">
                  <a:xfrm>
                    <a:off x="4306" y="1459"/>
                    <a:ext cx="46" cy="46"/>
                  </a:xfrm>
                  <a:custGeom>
                    <a:avLst/>
                    <a:gdLst>
                      <a:gd name="T0" fmla="*/ 23 w 46"/>
                      <a:gd name="T1" fmla="*/ 0 h 46"/>
                      <a:gd name="T2" fmla="*/ 46 w 46"/>
                      <a:gd name="T3" fmla="*/ 46 h 46"/>
                      <a:gd name="T4" fmla="*/ 0 w 46"/>
                      <a:gd name="T5" fmla="*/ 46 h 46"/>
                      <a:gd name="T6" fmla="*/ 23 w 46"/>
                      <a:gd name="T7" fmla="*/ 0 h 4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"/>
                      <a:gd name="T13" fmla="*/ 0 h 46"/>
                      <a:gd name="T14" fmla="*/ 46 w 46"/>
                      <a:gd name="T15" fmla="*/ 46 h 4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" h="46">
                        <a:moveTo>
                          <a:pt x="23" y="0"/>
                        </a:moveTo>
                        <a:lnTo>
                          <a:pt x="46" y="46"/>
                        </a:lnTo>
                        <a:lnTo>
                          <a:pt x="0" y="4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F2088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2" name="Freeform 434"/>
                  <p:cNvSpPr>
                    <a:spLocks/>
                  </p:cNvSpPr>
                  <p:nvPr/>
                </p:nvSpPr>
                <p:spPr bwMode="auto">
                  <a:xfrm>
                    <a:off x="4303" y="1456"/>
                    <a:ext cx="46" cy="47"/>
                  </a:xfrm>
                  <a:custGeom>
                    <a:avLst/>
                    <a:gdLst>
                      <a:gd name="T0" fmla="*/ 23 w 46"/>
                      <a:gd name="T1" fmla="*/ 0 h 47"/>
                      <a:gd name="T2" fmla="*/ 46 w 46"/>
                      <a:gd name="T3" fmla="*/ 47 h 47"/>
                      <a:gd name="T4" fmla="*/ 0 w 46"/>
                      <a:gd name="T5" fmla="*/ 47 h 47"/>
                      <a:gd name="T6" fmla="*/ 23 w 46"/>
                      <a:gd name="T7" fmla="*/ 0 h 4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"/>
                      <a:gd name="T13" fmla="*/ 0 h 47"/>
                      <a:gd name="T14" fmla="*/ 46 w 46"/>
                      <a:gd name="T15" fmla="*/ 47 h 4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" h="47">
                        <a:moveTo>
                          <a:pt x="23" y="0"/>
                        </a:moveTo>
                        <a:lnTo>
                          <a:pt x="46" y="47"/>
                        </a:lnTo>
                        <a:lnTo>
                          <a:pt x="0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2088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3" name="Line 4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53" y="1761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4" name="Line 436"/>
                  <p:cNvSpPr>
                    <a:spLocks noChangeShapeType="1"/>
                  </p:cNvSpPr>
                  <p:nvPr/>
                </p:nvSpPr>
                <p:spPr bwMode="auto">
                  <a:xfrm>
                    <a:off x="4777" y="1784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5" name="Line 4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53" y="1784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6" name="Line 4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7" y="1761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7" name="Line 4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7" y="1761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8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4777" y="1784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9" name="Line 44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49" y="1813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0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4772" y="1836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1" name="Line 4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49" y="1836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2" name="Line 4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2" y="1813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3" name="Line 4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2" y="1813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4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4772" y="1836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5" name="Line 44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42" y="1740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6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4766" y="1763"/>
                    <a:ext cx="23" cy="24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7" name="Line 4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42" y="1763"/>
                    <a:ext cx="24" cy="24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8" name="Line 4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6" y="1740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3" name="Line 451"/>
                <p:cNvSpPr>
                  <a:spLocks noChangeShapeType="1"/>
                </p:cNvSpPr>
                <p:nvPr/>
              </p:nvSpPr>
              <p:spPr bwMode="auto">
                <a:xfrm flipV="1">
                  <a:off x="8024813" y="2093913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4" name="Line 452"/>
                <p:cNvSpPr>
                  <a:spLocks noChangeShapeType="1"/>
                </p:cNvSpPr>
                <p:nvPr/>
              </p:nvSpPr>
              <p:spPr bwMode="auto">
                <a:xfrm>
                  <a:off x="8024813" y="2130425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5" name="Line 453"/>
                <p:cNvSpPr>
                  <a:spLocks noChangeShapeType="1"/>
                </p:cNvSpPr>
                <p:nvPr/>
              </p:nvSpPr>
              <p:spPr bwMode="auto">
                <a:xfrm flipH="1" flipV="1">
                  <a:off x="7977188" y="17907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6" name="Line 454"/>
                <p:cNvSpPr>
                  <a:spLocks noChangeShapeType="1"/>
                </p:cNvSpPr>
                <p:nvPr/>
              </p:nvSpPr>
              <p:spPr bwMode="auto">
                <a:xfrm>
                  <a:off x="8013700" y="1827213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7" name="Line 455"/>
                <p:cNvSpPr>
                  <a:spLocks noChangeShapeType="1"/>
                </p:cNvSpPr>
                <p:nvPr/>
              </p:nvSpPr>
              <p:spPr bwMode="auto">
                <a:xfrm flipH="1">
                  <a:off x="7977188" y="182721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8" name="Line 456"/>
                <p:cNvSpPr>
                  <a:spLocks noChangeShapeType="1"/>
                </p:cNvSpPr>
                <p:nvPr/>
              </p:nvSpPr>
              <p:spPr bwMode="auto">
                <a:xfrm flipV="1">
                  <a:off x="8013700" y="17907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9" name="Line 457"/>
                <p:cNvSpPr>
                  <a:spLocks noChangeShapeType="1"/>
                </p:cNvSpPr>
                <p:nvPr/>
              </p:nvSpPr>
              <p:spPr bwMode="auto">
                <a:xfrm flipV="1">
                  <a:off x="8013700" y="17907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0" name="Line 458"/>
                <p:cNvSpPr>
                  <a:spLocks noChangeShapeType="1"/>
                </p:cNvSpPr>
                <p:nvPr/>
              </p:nvSpPr>
              <p:spPr bwMode="auto">
                <a:xfrm>
                  <a:off x="8013700" y="1827213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1" name="Line 459"/>
                <p:cNvSpPr>
                  <a:spLocks noChangeShapeType="1"/>
                </p:cNvSpPr>
                <p:nvPr/>
              </p:nvSpPr>
              <p:spPr bwMode="auto">
                <a:xfrm flipH="1" flipV="1">
                  <a:off x="7962900" y="2159000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2" name="Line 460"/>
                <p:cNvSpPr>
                  <a:spLocks noChangeShapeType="1"/>
                </p:cNvSpPr>
                <p:nvPr/>
              </p:nvSpPr>
              <p:spPr bwMode="auto">
                <a:xfrm>
                  <a:off x="8001000" y="2195513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3" name="Line 461"/>
                <p:cNvSpPr>
                  <a:spLocks noChangeShapeType="1"/>
                </p:cNvSpPr>
                <p:nvPr/>
              </p:nvSpPr>
              <p:spPr bwMode="auto">
                <a:xfrm flipH="1">
                  <a:off x="7962900" y="2195513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4" name="Line 462"/>
                <p:cNvSpPr>
                  <a:spLocks noChangeShapeType="1"/>
                </p:cNvSpPr>
                <p:nvPr/>
              </p:nvSpPr>
              <p:spPr bwMode="auto">
                <a:xfrm flipV="1">
                  <a:off x="8001000" y="21590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5" name="Line 463"/>
                <p:cNvSpPr>
                  <a:spLocks noChangeShapeType="1"/>
                </p:cNvSpPr>
                <p:nvPr/>
              </p:nvSpPr>
              <p:spPr bwMode="auto">
                <a:xfrm flipV="1">
                  <a:off x="8001000" y="21590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6" name="Line 464"/>
                <p:cNvSpPr>
                  <a:spLocks noChangeShapeType="1"/>
                </p:cNvSpPr>
                <p:nvPr/>
              </p:nvSpPr>
              <p:spPr bwMode="auto">
                <a:xfrm>
                  <a:off x="8001000" y="2195513"/>
                  <a:ext cx="1588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7" name="Line 465"/>
                <p:cNvSpPr>
                  <a:spLocks noChangeShapeType="1"/>
                </p:cNvSpPr>
                <p:nvPr/>
              </p:nvSpPr>
              <p:spPr bwMode="auto">
                <a:xfrm flipH="1" flipV="1">
                  <a:off x="7961313" y="16668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8" name="Line 466"/>
                <p:cNvSpPr>
                  <a:spLocks noChangeShapeType="1"/>
                </p:cNvSpPr>
                <p:nvPr/>
              </p:nvSpPr>
              <p:spPr bwMode="auto">
                <a:xfrm>
                  <a:off x="7997825" y="1703388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9" name="Line 467"/>
                <p:cNvSpPr>
                  <a:spLocks noChangeShapeType="1"/>
                </p:cNvSpPr>
                <p:nvPr/>
              </p:nvSpPr>
              <p:spPr bwMode="auto">
                <a:xfrm flipH="1">
                  <a:off x="7961313" y="1703388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0" name="Line 468"/>
                <p:cNvSpPr>
                  <a:spLocks noChangeShapeType="1"/>
                </p:cNvSpPr>
                <p:nvPr/>
              </p:nvSpPr>
              <p:spPr bwMode="auto">
                <a:xfrm flipV="1">
                  <a:off x="7997825" y="1666875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1" name="Line 469"/>
                <p:cNvSpPr>
                  <a:spLocks noChangeShapeType="1"/>
                </p:cNvSpPr>
                <p:nvPr/>
              </p:nvSpPr>
              <p:spPr bwMode="auto">
                <a:xfrm flipV="1">
                  <a:off x="7997825" y="1666875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2" name="Line 470"/>
                <p:cNvSpPr>
                  <a:spLocks noChangeShapeType="1"/>
                </p:cNvSpPr>
                <p:nvPr/>
              </p:nvSpPr>
              <p:spPr bwMode="auto">
                <a:xfrm>
                  <a:off x="7997825" y="1703388"/>
                  <a:ext cx="1588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3" name="Line 471"/>
                <p:cNvSpPr>
                  <a:spLocks noChangeShapeType="1"/>
                </p:cNvSpPr>
                <p:nvPr/>
              </p:nvSpPr>
              <p:spPr bwMode="auto">
                <a:xfrm flipH="1" flipV="1">
                  <a:off x="7959725" y="2000250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4" name="Line 472"/>
                <p:cNvSpPr>
                  <a:spLocks noChangeShapeType="1"/>
                </p:cNvSpPr>
                <p:nvPr/>
              </p:nvSpPr>
              <p:spPr bwMode="auto">
                <a:xfrm>
                  <a:off x="7996238" y="203835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5" name="Line 473"/>
                <p:cNvSpPr>
                  <a:spLocks noChangeShapeType="1"/>
                </p:cNvSpPr>
                <p:nvPr/>
              </p:nvSpPr>
              <p:spPr bwMode="auto">
                <a:xfrm flipH="1">
                  <a:off x="7959725" y="203835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6" name="Line 474"/>
                <p:cNvSpPr>
                  <a:spLocks noChangeShapeType="1"/>
                </p:cNvSpPr>
                <p:nvPr/>
              </p:nvSpPr>
              <p:spPr bwMode="auto">
                <a:xfrm flipV="1">
                  <a:off x="7996238" y="2000250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7" name="Line 475"/>
                <p:cNvSpPr>
                  <a:spLocks noChangeShapeType="1"/>
                </p:cNvSpPr>
                <p:nvPr/>
              </p:nvSpPr>
              <p:spPr bwMode="auto">
                <a:xfrm flipV="1">
                  <a:off x="7996238" y="2000250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8" name="Line 476"/>
                <p:cNvSpPr>
                  <a:spLocks noChangeShapeType="1"/>
                </p:cNvSpPr>
                <p:nvPr/>
              </p:nvSpPr>
              <p:spPr bwMode="auto">
                <a:xfrm>
                  <a:off x="7996238" y="2038350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9" name="Line 477"/>
                <p:cNvSpPr>
                  <a:spLocks noChangeShapeType="1"/>
                </p:cNvSpPr>
                <p:nvPr/>
              </p:nvSpPr>
              <p:spPr bwMode="auto">
                <a:xfrm flipH="1" flipV="1">
                  <a:off x="7954963" y="19192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0" name="Line 478"/>
                <p:cNvSpPr>
                  <a:spLocks noChangeShapeType="1"/>
                </p:cNvSpPr>
                <p:nvPr/>
              </p:nvSpPr>
              <p:spPr bwMode="auto">
                <a:xfrm>
                  <a:off x="7991475" y="19558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1" name="Line 479"/>
                <p:cNvSpPr>
                  <a:spLocks noChangeShapeType="1"/>
                </p:cNvSpPr>
                <p:nvPr/>
              </p:nvSpPr>
              <p:spPr bwMode="auto">
                <a:xfrm flipH="1">
                  <a:off x="7954963" y="19558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2" name="Line 480"/>
                <p:cNvSpPr>
                  <a:spLocks noChangeShapeType="1"/>
                </p:cNvSpPr>
                <p:nvPr/>
              </p:nvSpPr>
              <p:spPr bwMode="auto">
                <a:xfrm flipV="1">
                  <a:off x="7991475" y="19192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3" name="Line 481"/>
                <p:cNvSpPr>
                  <a:spLocks noChangeShapeType="1"/>
                </p:cNvSpPr>
                <p:nvPr/>
              </p:nvSpPr>
              <p:spPr bwMode="auto">
                <a:xfrm flipV="1">
                  <a:off x="7991475" y="1919288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4" name="Line 482"/>
                <p:cNvSpPr>
                  <a:spLocks noChangeShapeType="1"/>
                </p:cNvSpPr>
                <p:nvPr/>
              </p:nvSpPr>
              <p:spPr bwMode="auto">
                <a:xfrm>
                  <a:off x="7991475" y="19558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5" name="Line 483"/>
                <p:cNvSpPr>
                  <a:spLocks noChangeShapeType="1"/>
                </p:cNvSpPr>
                <p:nvPr/>
              </p:nvSpPr>
              <p:spPr bwMode="auto">
                <a:xfrm flipH="1" flipV="1">
                  <a:off x="7954963" y="16891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6" name="Line 484"/>
                <p:cNvSpPr>
                  <a:spLocks noChangeShapeType="1"/>
                </p:cNvSpPr>
                <p:nvPr/>
              </p:nvSpPr>
              <p:spPr bwMode="auto">
                <a:xfrm>
                  <a:off x="7991475" y="1725613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7" name="Line 485"/>
                <p:cNvSpPr>
                  <a:spLocks noChangeShapeType="1"/>
                </p:cNvSpPr>
                <p:nvPr/>
              </p:nvSpPr>
              <p:spPr bwMode="auto">
                <a:xfrm flipH="1">
                  <a:off x="7954963" y="172561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8" name="Line 486"/>
                <p:cNvSpPr>
                  <a:spLocks noChangeShapeType="1"/>
                </p:cNvSpPr>
                <p:nvPr/>
              </p:nvSpPr>
              <p:spPr bwMode="auto">
                <a:xfrm flipV="1">
                  <a:off x="7991475" y="16891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9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7991475" y="16891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0" name="Line 488"/>
                <p:cNvSpPr>
                  <a:spLocks noChangeShapeType="1"/>
                </p:cNvSpPr>
                <p:nvPr/>
              </p:nvSpPr>
              <p:spPr bwMode="auto">
                <a:xfrm>
                  <a:off x="7991475" y="1725613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1" name="Line 489"/>
                <p:cNvSpPr>
                  <a:spLocks noChangeShapeType="1"/>
                </p:cNvSpPr>
                <p:nvPr/>
              </p:nvSpPr>
              <p:spPr bwMode="auto">
                <a:xfrm flipH="1" flipV="1">
                  <a:off x="7897813" y="1703388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2" name="Line 490"/>
                <p:cNvSpPr>
                  <a:spLocks noChangeShapeType="1"/>
                </p:cNvSpPr>
                <p:nvPr/>
              </p:nvSpPr>
              <p:spPr bwMode="auto">
                <a:xfrm>
                  <a:off x="7935913" y="17414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3" name="Line 491"/>
                <p:cNvSpPr>
                  <a:spLocks noChangeShapeType="1"/>
                </p:cNvSpPr>
                <p:nvPr/>
              </p:nvSpPr>
              <p:spPr bwMode="auto">
                <a:xfrm flipH="1">
                  <a:off x="7897813" y="1741488"/>
                  <a:ext cx="38100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4" name="Line 492"/>
                <p:cNvSpPr>
                  <a:spLocks noChangeShapeType="1"/>
                </p:cNvSpPr>
                <p:nvPr/>
              </p:nvSpPr>
              <p:spPr bwMode="auto">
                <a:xfrm flipV="1">
                  <a:off x="7935913" y="1703388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5" name="Line 493"/>
                <p:cNvSpPr>
                  <a:spLocks noChangeShapeType="1"/>
                </p:cNvSpPr>
                <p:nvPr/>
              </p:nvSpPr>
              <p:spPr bwMode="auto">
                <a:xfrm flipV="1">
                  <a:off x="7935913" y="1703388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6" name="Line 494"/>
                <p:cNvSpPr>
                  <a:spLocks noChangeShapeType="1"/>
                </p:cNvSpPr>
                <p:nvPr/>
              </p:nvSpPr>
              <p:spPr bwMode="auto">
                <a:xfrm>
                  <a:off x="7935913" y="1741488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7" name="Line 495"/>
                <p:cNvSpPr>
                  <a:spLocks noChangeShapeType="1"/>
                </p:cNvSpPr>
                <p:nvPr/>
              </p:nvSpPr>
              <p:spPr bwMode="auto">
                <a:xfrm flipH="1" flipV="1">
                  <a:off x="7897813" y="1660525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8" name="Line 496"/>
                <p:cNvSpPr>
                  <a:spLocks noChangeShapeType="1"/>
                </p:cNvSpPr>
                <p:nvPr/>
              </p:nvSpPr>
              <p:spPr bwMode="auto">
                <a:xfrm>
                  <a:off x="7935913" y="1697038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9" name="Line 497"/>
                <p:cNvSpPr>
                  <a:spLocks noChangeShapeType="1"/>
                </p:cNvSpPr>
                <p:nvPr/>
              </p:nvSpPr>
              <p:spPr bwMode="auto">
                <a:xfrm flipH="1">
                  <a:off x="7897813" y="1697038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0" name="Line 498"/>
                <p:cNvSpPr>
                  <a:spLocks noChangeShapeType="1"/>
                </p:cNvSpPr>
                <p:nvPr/>
              </p:nvSpPr>
              <p:spPr bwMode="auto">
                <a:xfrm flipV="1">
                  <a:off x="7935913" y="166052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1" name="Line 499"/>
                <p:cNvSpPr>
                  <a:spLocks noChangeShapeType="1"/>
                </p:cNvSpPr>
                <p:nvPr/>
              </p:nvSpPr>
              <p:spPr bwMode="auto">
                <a:xfrm flipV="1">
                  <a:off x="7935913" y="1660525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2" name="Line 500"/>
                <p:cNvSpPr>
                  <a:spLocks noChangeShapeType="1"/>
                </p:cNvSpPr>
                <p:nvPr/>
              </p:nvSpPr>
              <p:spPr bwMode="auto">
                <a:xfrm>
                  <a:off x="7935913" y="1697038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3" name="Line 501"/>
                <p:cNvSpPr>
                  <a:spLocks noChangeShapeType="1"/>
                </p:cNvSpPr>
                <p:nvPr/>
              </p:nvSpPr>
              <p:spPr bwMode="auto">
                <a:xfrm flipH="1" flipV="1">
                  <a:off x="7897813" y="1808163"/>
                  <a:ext cx="38100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4" name="Line 502"/>
                <p:cNvSpPr>
                  <a:spLocks noChangeShapeType="1"/>
                </p:cNvSpPr>
                <p:nvPr/>
              </p:nvSpPr>
              <p:spPr bwMode="auto">
                <a:xfrm>
                  <a:off x="7935913" y="18446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5" name="Line 503"/>
                <p:cNvSpPr>
                  <a:spLocks noChangeShapeType="1"/>
                </p:cNvSpPr>
                <p:nvPr/>
              </p:nvSpPr>
              <p:spPr bwMode="auto">
                <a:xfrm flipH="1">
                  <a:off x="7897813" y="1844675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6" name="Line 504"/>
                <p:cNvSpPr>
                  <a:spLocks noChangeShapeType="1"/>
                </p:cNvSpPr>
                <p:nvPr/>
              </p:nvSpPr>
              <p:spPr bwMode="auto">
                <a:xfrm flipV="1">
                  <a:off x="7935913" y="180816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7" name="Line 505"/>
                <p:cNvSpPr>
                  <a:spLocks noChangeShapeType="1"/>
                </p:cNvSpPr>
                <p:nvPr/>
              </p:nvSpPr>
              <p:spPr bwMode="auto">
                <a:xfrm flipV="1">
                  <a:off x="7935913" y="1808163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8" name="Line 506"/>
                <p:cNvSpPr>
                  <a:spLocks noChangeShapeType="1"/>
                </p:cNvSpPr>
                <p:nvPr/>
              </p:nvSpPr>
              <p:spPr bwMode="auto">
                <a:xfrm>
                  <a:off x="7935913" y="1844675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9" name="Line 507"/>
                <p:cNvSpPr>
                  <a:spLocks noChangeShapeType="1"/>
                </p:cNvSpPr>
                <p:nvPr/>
              </p:nvSpPr>
              <p:spPr bwMode="auto">
                <a:xfrm flipH="1" flipV="1">
                  <a:off x="7870825" y="1935163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0" name="Line 508"/>
                <p:cNvSpPr>
                  <a:spLocks noChangeShapeType="1"/>
                </p:cNvSpPr>
                <p:nvPr/>
              </p:nvSpPr>
              <p:spPr bwMode="auto">
                <a:xfrm>
                  <a:off x="7907338" y="197326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1" name="Line 509"/>
                <p:cNvSpPr>
                  <a:spLocks noChangeShapeType="1"/>
                </p:cNvSpPr>
                <p:nvPr/>
              </p:nvSpPr>
              <p:spPr bwMode="auto">
                <a:xfrm flipH="1">
                  <a:off x="7870825" y="1973263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2" name="Line 510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35163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3" name="Line 511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35163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4" name="Line 512"/>
                <p:cNvSpPr>
                  <a:spLocks noChangeShapeType="1"/>
                </p:cNvSpPr>
                <p:nvPr/>
              </p:nvSpPr>
              <p:spPr bwMode="auto">
                <a:xfrm>
                  <a:off x="7907338" y="1973263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5" name="Line 513"/>
                <p:cNvSpPr>
                  <a:spLocks noChangeShapeType="1"/>
                </p:cNvSpPr>
                <p:nvPr/>
              </p:nvSpPr>
              <p:spPr bwMode="auto">
                <a:xfrm flipH="1" flipV="1">
                  <a:off x="7870825" y="1908175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6" name="Line 514"/>
                <p:cNvSpPr>
                  <a:spLocks noChangeShapeType="1"/>
                </p:cNvSpPr>
                <p:nvPr/>
              </p:nvSpPr>
              <p:spPr bwMode="auto">
                <a:xfrm>
                  <a:off x="7907338" y="19446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7" name="Line 515"/>
                <p:cNvSpPr>
                  <a:spLocks noChangeShapeType="1"/>
                </p:cNvSpPr>
                <p:nvPr/>
              </p:nvSpPr>
              <p:spPr bwMode="auto">
                <a:xfrm flipH="1">
                  <a:off x="7870825" y="19446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8" name="Line 516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081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9" name="Line 517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08175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0" name="Line 518"/>
                <p:cNvSpPr>
                  <a:spLocks noChangeShapeType="1"/>
                </p:cNvSpPr>
                <p:nvPr/>
              </p:nvSpPr>
              <p:spPr bwMode="auto">
                <a:xfrm>
                  <a:off x="7907338" y="1944688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1" name="Line 519"/>
                <p:cNvSpPr>
                  <a:spLocks noChangeShapeType="1"/>
                </p:cNvSpPr>
                <p:nvPr/>
              </p:nvSpPr>
              <p:spPr bwMode="auto">
                <a:xfrm flipH="1" flipV="1">
                  <a:off x="7859713" y="15652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2" name="Line 520"/>
                <p:cNvSpPr>
                  <a:spLocks noChangeShapeType="1"/>
                </p:cNvSpPr>
                <p:nvPr/>
              </p:nvSpPr>
              <p:spPr bwMode="auto">
                <a:xfrm>
                  <a:off x="7896225" y="16017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3" name="Line 521"/>
                <p:cNvSpPr>
                  <a:spLocks noChangeShapeType="1"/>
                </p:cNvSpPr>
                <p:nvPr/>
              </p:nvSpPr>
              <p:spPr bwMode="auto">
                <a:xfrm flipH="1">
                  <a:off x="7859713" y="16017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4" name="Line 522"/>
                <p:cNvSpPr>
                  <a:spLocks noChangeShapeType="1"/>
                </p:cNvSpPr>
                <p:nvPr/>
              </p:nvSpPr>
              <p:spPr bwMode="auto">
                <a:xfrm flipV="1">
                  <a:off x="7896225" y="1565275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5" name="Line 523"/>
                <p:cNvSpPr>
                  <a:spLocks noChangeShapeType="1"/>
                </p:cNvSpPr>
                <p:nvPr/>
              </p:nvSpPr>
              <p:spPr bwMode="auto">
                <a:xfrm flipV="1">
                  <a:off x="7896225" y="1565275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6" name="Line 524"/>
                <p:cNvSpPr>
                  <a:spLocks noChangeShapeType="1"/>
                </p:cNvSpPr>
                <p:nvPr/>
              </p:nvSpPr>
              <p:spPr bwMode="auto">
                <a:xfrm>
                  <a:off x="7896225" y="1601788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7" name="Line 525"/>
                <p:cNvSpPr>
                  <a:spLocks noChangeShapeType="1"/>
                </p:cNvSpPr>
                <p:nvPr/>
              </p:nvSpPr>
              <p:spPr bwMode="auto">
                <a:xfrm flipH="1" flipV="1">
                  <a:off x="7724775" y="18684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8" name="Line 526"/>
                <p:cNvSpPr>
                  <a:spLocks noChangeShapeType="1"/>
                </p:cNvSpPr>
                <p:nvPr/>
              </p:nvSpPr>
              <p:spPr bwMode="auto">
                <a:xfrm>
                  <a:off x="7761288" y="1905000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9" name="Line 527"/>
                <p:cNvSpPr>
                  <a:spLocks noChangeShapeType="1"/>
                </p:cNvSpPr>
                <p:nvPr/>
              </p:nvSpPr>
              <p:spPr bwMode="auto">
                <a:xfrm flipH="1">
                  <a:off x="7724775" y="1905000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0" name="Line 528"/>
                <p:cNvSpPr>
                  <a:spLocks noChangeShapeType="1"/>
                </p:cNvSpPr>
                <p:nvPr/>
              </p:nvSpPr>
              <p:spPr bwMode="auto">
                <a:xfrm flipV="1">
                  <a:off x="7761288" y="1868488"/>
                  <a:ext cx="38100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1" name="Line 529"/>
                <p:cNvSpPr>
                  <a:spLocks noChangeShapeType="1"/>
                </p:cNvSpPr>
                <p:nvPr/>
              </p:nvSpPr>
              <p:spPr bwMode="auto">
                <a:xfrm flipV="1">
                  <a:off x="7761288" y="1868488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2" name="Line 530"/>
                <p:cNvSpPr>
                  <a:spLocks noChangeShapeType="1"/>
                </p:cNvSpPr>
                <p:nvPr/>
              </p:nvSpPr>
              <p:spPr bwMode="auto">
                <a:xfrm>
                  <a:off x="7761288" y="1905000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3" name="Line 531"/>
                <p:cNvSpPr>
                  <a:spLocks noChangeShapeType="1"/>
                </p:cNvSpPr>
                <p:nvPr/>
              </p:nvSpPr>
              <p:spPr bwMode="auto">
                <a:xfrm flipH="1" flipV="1">
                  <a:off x="7700963" y="1905000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4" name="Line 532"/>
                <p:cNvSpPr>
                  <a:spLocks noChangeShapeType="1"/>
                </p:cNvSpPr>
                <p:nvPr/>
              </p:nvSpPr>
              <p:spPr bwMode="auto">
                <a:xfrm>
                  <a:off x="7737475" y="1943100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5" name="Line 533"/>
                <p:cNvSpPr>
                  <a:spLocks noChangeShapeType="1"/>
                </p:cNvSpPr>
                <p:nvPr/>
              </p:nvSpPr>
              <p:spPr bwMode="auto">
                <a:xfrm flipH="1">
                  <a:off x="7700963" y="19431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6" name="Line 534"/>
                <p:cNvSpPr>
                  <a:spLocks noChangeShapeType="1"/>
                </p:cNvSpPr>
                <p:nvPr/>
              </p:nvSpPr>
              <p:spPr bwMode="auto">
                <a:xfrm flipV="1">
                  <a:off x="7737475" y="1905000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7" name="Line 535"/>
                <p:cNvSpPr>
                  <a:spLocks noChangeShapeType="1"/>
                </p:cNvSpPr>
                <p:nvPr/>
              </p:nvSpPr>
              <p:spPr bwMode="auto">
                <a:xfrm flipV="1">
                  <a:off x="7737475" y="1905000"/>
                  <a:ext cx="1588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8" name="Line 536"/>
                <p:cNvSpPr>
                  <a:spLocks noChangeShapeType="1"/>
                </p:cNvSpPr>
                <p:nvPr/>
              </p:nvSpPr>
              <p:spPr bwMode="auto">
                <a:xfrm>
                  <a:off x="7737475" y="19431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9" name="Rectangle 537"/>
                <p:cNvSpPr>
                  <a:spLocks noChangeArrowheads="1"/>
                </p:cNvSpPr>
                <p:nvPr/>
              </p:nvSpPr>
              <p:spPr bwMode="auto">
                <a:xfrm>
                  <a:off x="1795463" y="4049713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-17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0" name="Rectangle 538"/>
                <p:cNvSpPr>
                  <a:spLocks noChangeArrowheads="1"/>
                </p:cNvSpPr>
                <p:nvPr/>
              </p:nvSpPr>
              <p:spPr bwMode="auto">
                <a:xfrm>
                  <a:off x="1795463" y="2954339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-15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1" name="Rectangle 539"/>
                <p:cNvSpPr>
                  <a:spLocks noChangeArrowheads="1"/>
                </p:cNvSpPr>
                <p:nvPr/>
              </p:nvSpPr>
              <p:spPr bwMode="auto">
                <a:xfrm>
                  <a:off x="1795463" y="1854199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-13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2" name="Rectangle 540"/>
                <p:cNvSpPr>
                  <a:spLocks noChangeArrowheads="1"/>
                </p:cNvSpPr>
                <p:nvPr/>
              </p:nvSpPr>
              <p:spPr bwMode="auto">
                <a:xfrm>
                  <a:off x="1795463" y="758825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-11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3" name="Rectangle 541"/>
                <p:cNvSpPr>
                  <a:spLocks noChangeArrowheads="1"/>
                </p:cNvSpPr>
                <p:nvPr/>
              </p:nvSpPr>
              <p:spPr bwMode="auto">
                <a:xfrm>
                  <a:off x="7988301" y="4278313"/>
                  <a:ext cx="154416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4" name="Rectangle 542"/>
                <p:cNvSpPr>
                  <a:spLocks noChangeArrowheads="1"/>
                </p:cNvSpPr>
                <p:nvPr/>
              </p:nvSpPr>
              <p:spPr bwMode="auto">
                <a:xfrm>
                  <a:off x="6618289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2000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5" name="Rectangle 543"/>
                <p:cNvSpPr>
                  <a:spLocks noChangeArrowheads="1"/>
                </p:cNvSpPr>
                <p:nvPr/>
              </p:nvSpPr>
              <p:spPr bwMode="auto">
                <a:xfrm>
                  <a:off x="5454650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4000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6" name="Rectangle 544"/>
                <p:cNvSpPr>
                  <a:spLocks noChangeArrowheads="1"/>
                </p:cNvSpPr>
                <p:nvPr/>
              </p:nvSpPr>
              <p:spPr bwMode="auto">
                <a:xfrm>
                  <a:off x="4292600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6000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7" name="Rectangle 545"/>
                <p:cNvSpPr>
                  <a:spLocks noChangeArrowheads="1"/>
                </p:cNvSpPr>
                <p:nvPr/>
              </p:nvSpPr>
              <p:spPr bwMode="auto">
                <a:xfrm>
                  <a:off x="3128962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8000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8" name="Rectangle 546"/>
                <p:cNvSpPr>
                  <a:spLocks noChangeArrowheads="1"/>
                </p:cNvSpPr>
                <p:nvPr/>
              </p:nvSpPr>
              <p:spPr bwMode="auto">
                <a:xfrm>
                  <a:off x="1922463" y="4278313"/>
                  <a:ext cx="772083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10000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9" name="Line 547"/>
                <p:cNvSpPr>
                  <a:spLocks noChangeShapeType="1"/>
                </p:cNvSpPr>
                <p:nvPr/>
              </p:nvSpPr>
              <p:spPr bwMode="auto">
                <a:xfrm>
                  <a:off x="8047038" y="917575"/>
                  <a:ext cx="1587" cy="329247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0" name="Line 548"/>
                <p:cNvSpPr>
                  <a:spLocks noChangeShapeType="1"/>
                </p:cNvSpPr>
                <p:nvPr/>
              </p:nvSpPr>
              <p:spPr bwMode="auto">
                <a:xfrm>
                  <a:off x="2249488" y="911225"/>
                  <a:ext cx="5813425" cy="158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1" name="Rectangle 550"/>
                <p:cNvSpPr>
                  <a:spLocks noChangeArrowheads="1"/>
                </p:cNvSpPr>
                <p:nvPr/>
              </p:nvSpPr>
              <p:spPr bwMode="auto">
                <a:xfrm>
                  <a:off x="987078" y="2025393"/>
                  <a:ext cx="948749" cy="7286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400" dirty="0">
                      <a:latin typeface="Symbol" charset="2"/>
                      <a:sym typeface="Symbol" charset="2"/>
                    </a:rPr>
                    <a:t></a:t>
                  </a:r>
                  <a:r>
                    <a:rPr lang="en-GB" sz="2400" baseline="-25000" dirty="0" err="1">
                      <a:latin typeface="Verdana" charset="0"/>
                    </a:rPr>
                    <a:t>Nd</a:t>
                  </a:r>
                  <a:endParaRPr lang="fr-FR" sz="2400" baseline="-25000" dirty="0">
                    <a:latin typeface="Verdana" charset="0"/>
                  </a:endParaRPr>
                </a:p>
              </p:txBody>
            </p:sp>
            <p:sp>
              <p:nvSpPr>
                <p:cNvPr id="312" name="Text Box 551"/>
                <p:cNvSpPr txBox="1">
                  <a:spLocks noChangeArrowheads="1"/>
                </p:cNvSpPr>
                <p:nvPr/>
              </p:nvSpPr>
              <p:spPr bwMode="auto">
                <a:xfrm>
                  <a:off x="4071938" y="4522789"/>
                  <a:ext cx="2886746" cy="5343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600" b="1" dirty="0">
                      <a:solidFill>
                        <a:srgbClr val="000000"/>
                      </a:solidFill>
                    </a:rPr>
                    <a:t>Age (ans) cal BP</a:t>
                  </a:r>
                </a:p>
              </p:txBody>
            </p:sp>
            <p:sp>
              <p:nvSpPr>
                <p:cNvPr id="313" name="Text Box 552"/>
                <p:cNvSpPr txBox="1">
                  <a:spLocks noChangeArrowheads="1"/>
                </p:cNvSpPr>
                <p:nvPr/>
              </p:nvSpPr>
              <p:spPr bwMode="auto">
                <a:xfrm>
                  <a:off x="7179745" y="3810809"/>
                  <a:ext cx="939183" cy="485785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FF0000"/>
                      </a:solidFill>
                      <a:latin typeface="Times New Roman" charset="0"/>
                    </a:rPr>
                    <a:t>MCA</a:t>
                  </a:r>
                  <a:endParaRPr lang="fr-FR" sz="1400" dirty="0">
                    <a:solidFill>
                      <a:srgbClr val="FF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314" name="Text Box 553"/>
                <p:cNvSpPr txBox="1">
                  <a:spLocks noChangeArrowheads="1"/>
                </p:cNvSpPr>
                <p:nvPr/>
              </p:nvSpPr>
              <p:spPr bwMode="auto">
                <a:xfrm>
                  <a:off x="7375525" y="276225"/>
                  <a:ext cx="817737" cy="53436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600" dirty="0">
                      <a:solidFill>
                        <a:srgbClr val="FF0000"/>
                      </a:solidFill>
                      <a:latin typeface="Times New Roman" charset="0"/>
                    </a:rPr>
                    <a:t>LIA</a:t>
                  </a:r>
                  <a:endParaRPr lang="fr-FR" sz="1600" dirty="0">
                    <a:latin typeface="Times New Roman" charset="0"/>
                  </a:endParaRPr>
                </a:p>
              </p:txBody>
            </p:sp>
            <p:sp>
              <p:nvSpPr>
                <p:cNvPr id="316" name="Text Box 555"/>
                <p:cNvSpPr txBox="1">
                  <a:spLocks noChangeArrowheads="1"/>
                </p:cNvSpPr>
                <p:nvPr/>
              </p:nvSpPr>
              <p:spPr bwMode="auto">
                <a:xfrm>
                  <a:off x="2237415" y="3376613"/>
                  <a:ext cx="2729245" cy="53436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600" dirty="0" err="1">
                      <a:solidFill>
                        <a:srgbClr val="FF0000"/>
                      </a:solidFill>
                      <a:latin typeface="Times New Roman" charset="0"/>
                    </a:rPr>
                    <a:t>Climatic</a:t>
                  </a:r>
                  <a:r>
                    <a:rPr lang="fr-FR" sz="1600" dirty="0">
                      <a:solidFill>
                        <a:srgbClr val="FF0000"/>
                      </a:solidFill>
                      <a:latin typeface="Times New Roman" charset="0"/>
                    </a:rPr>
                    <a:t> Optimum</a:t>
                  </a:r>
                </a:p>
              </p:txBody>
            </p:sp>
            <p:sp>
              <p:nvSpPr>
                <p:cNvPr id="317" name="Text Box 556"/>
                <p:cNvSpPr txBox="1">
                  <a:spLocks noChangeArrowheads="1"/>
                </p:cNvSpPr>
                <p:nvPr/>
              </p:nvSpPr>
              <p:spPr bwMode="auto">
                <a:xfrm>
                  <a:off x="4633914" y="881063"/>
                  <a:ext cx="811212" cy="457200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b="1" dirty="0" smtClean="0"/>
                    <a:t>STG</a:t>
                  </a:r>
                  <a:endParaRPr lang="fr-FR" b="1" dirty="0"/>
                </a:p>
              </p:txBody>
            </p:sp>
            <p:sp>
              <p:nvSpPr>
                <p:cNvPr id="318" name="Text Box 557"/>
                <p:cNvSpPr txBox="1">
                  <a:spLocks noChangeArrowheads="1"/>
                </p:cNvSpPr>
                <p:nvPr/>
              </p:nvSpPr>
              <p:spPr bwMode="auto">
                <a:xfrm>
                  <a:off x="4676776" y="3719368"/>
                  <a:ext cx="1000043" cy="58294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b="1" dirty="0">
                      <a:latin typeface="Times New Roman" charset="0"/>
                    </a:rPr>
                    <a:t>SPG</a:t>
                  </a:r>
                </a:p>
              </p:txBody>
            </p:sp>
          </p:grpSp>
          <p:sp>
            <p:nvSpPr>
              <p:cNvPr id="7" name="ZoneTexte 514"/>
              <p:cNvSpPr txBox="1">
                <a:spLocks noChangeArrowheads="1"/>
              </p:cNvSpPr>
              <p:nvPr/>
            </p:nvSpPr>
            <p:spPr bwMode="auto">
              <a:xfrm>
                <a:off x="450308" y="3169646"/>
                <a:ext cx="632141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200" dirty="0"/>
                  <a:t>Colin et al</a:t>
                </a:r>
                <a:r>
                  <a:rPr lang="fr-FR" sz="1200" dirty="0" smtClean="0"/>
                  <a:t>.</a:t>
                </a:r>
                <a:r>
                  <a:rPr lang="fr-FR" sz="1200" dirty="0"/>
                  <a:t> </a:t>
                </a:r>
                <a:r>
                  <a:rPr lang="fr-FR" sz="1200" dirty="0" smtClean="0"/>
                  <a:t>(2010); </a:t>
                </a:r>
                <a:r>
                  <a:rPr lang="fr-FR" sz="1200" dirty="0" err="1"/>
                  <a:t>Copard</a:t>
                </a:r>
                <a:r>
                  <a:rPr lang="fr-FR" sz="1200" dirty="0"/>
                  <a:t> et al. </a:t>
                </a:r>
                <a:r>
                  <a:rPr lang="fr-FR" sz="1200" dirty="0" smtClean="0"/>
                  <a:t>(2010</a:t>
                </a:r>
                <a:r>
                  <a:rPr lang="fr-FR" sz="1200" dirty="0"/>
                  <a:t>, </a:t>
                </a:r>
                <a:r>
                  <a:rPr lang="fr-FR" sz="1200" dirty="0" smtClean="0"/>
                  <a:t>2011, 2012); </a:t>
                </a:r>
                <a:r>
                  <a:rPr lang="fr-FR" sz="1200" dirty="0" err="1"/>
                  <a:t>Montero-serrano</a:t>
                </a:r>
                <a:r>
                  <a:rPr lang="fr-FR" sz="1200" dirty="0"/>
                  <a:t> et al</a:t>
                </a:r>
                <a:r>
                  <a:rPr lang="fr-FR" sz="1200" dirty="0" smtClean="0"/>
                  <a:t>. (2013)  </a:t>
                </a:r>
                <a:endParaRPr lang="fr-FR" sz="1200" dirty="0"/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2051801" y="-5697"/>
                <a:ext cx="28172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Rockall coral </a:t>
                </a:r>
                <a:r>
                  <a:rPr lang="en-GB" sz="2000" dirty="0" err="1" smtClean="0"/>
                  <a:t>ε</a:t>
                </a:r>
                <a:r>
                  <a:rPr lang="fr-FR" baseline="-25000" dirty="0" err="1" smtClean="0"/>
                  <a:t>Nd</a:t>
                </a:r>
                <a:r>
                  <a:rPr lang="fr-FR" baseline="-25000" dirty="0" smtClean="0"/>
                  <a:t> </a:t>
                </a:r>
                <a:r>
                  <a:rPr lang="en-GB" dirty="0" smtClean="0"/>
                  <a:t>data</a:t>
                </a:r>
                <a:endParaRPr lang="en-GB" dirty="0"/>
              </a:p>
            </p:txBody>
          </p:sp>
          <p:pic>
            <p:nvPicPr>
              <p:cNvPr id="6" name="Picture 558" descr="pinkcoral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26711" y="76751"/>
                <a:ext cx="1079998" cy="88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24672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067" y="-313266"/>
            <a:ext cx="9288000" cy="7588827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15407" y="581727"/>
            <a:ext cx="8042276" cy="5988405"/>
          </a:xfrm>
        </p:spPr>
        <p:txBody>
          <a:bodyPr/>
          <a:lstStyle/>
          <a:p>
            <a:r>
              <a:rPr lang="en-GB" sz="7200" b="1" dirty="0" smtClean="0">
                <a:solidFill>
                  <a:srgbClr val="FFFFFF"/>
                </a:solidFill>
              </a:rPr>
              <a:t>Thank you!</a:t>
            </a:r>
            <a:br>
              <a:rPr lang="en-GB" sz="7200" b="1" dirty="0" smtClean="0">
                <a:solidFill>
                  <a:srgbClr val="FFFFFF"/>
                </a:solidFill>
              </a:rPr>
            </a:br>
            <a:r>
              <a:rPr lang="en-GB" sz="7200" b="1" dirty="0">
                <a:solidFill>
                  <a:srgbClr val="FFFFFF"/>
                </a:solidFill>
              </a:rPr>
              <a:t/>
            </a:r>
            <a:br>
              <a:rPr lang="en-GB" sz="7200" b="1" dirty="0">
                <a:solidFill>
                  <a:srgbClr val="FFFFFF"/>
                </a:solidFill>
              </a:rPr>
            </a:br>
            <a:r>
              <a:rPr lang="en-GB" sz="7200" b="1" dirty="0" smtClean="0">
                <a:solidFill>
                  <a:srgbClr val="FFFFFF"/>
                </a:solidFill>
              </a:rPr>
              <a:t/>
            </a:r>
            <a:br>
              <a:rPr lang="en-GB" sz="7200" b="1" dirty="0" smtClean="0">
                <a:solidFill>
                  <a:srgbClr val="FFFFFF"/>
                </a:solidFill>
              </a:rPr>
            </a:br>
            <a:r>
              <a:rPr lang="en-GB" dirty="0" smtClean="0">
                <a:solidFill>
                  <a:srgbClr val="FFFFFF"/>
                </a:solidFill>
              </a:rPr>
              <a:t/>
            </a:r>
            <a:br>
              <a:rPr lang="en-GB" dirty="0" smtClean="0">
                <a:solidFill>
                  <a:srgbClr val="FFFFFF"/>
                </a:solidFill>
              </a:rPr>
            </a:br>
            <a:r>
              <a:rPr lang="en-GB" dirty="0" smtClean="0">
                <a:solidFill>
                  <a:srgbClr val="FFFFFF"/>
                </a:solidFill>
              </a:rPr>
              <a:t/>
            </a:r>
            <a:br>
              <a:rPr lang="en-GB" dirty="0" smtClean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/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d</a:t>
            </a:r>
            <a:r>
              <a:rPr lang="en-GB" sz="2400" dirty="0" smtClean="0">
                <a:solidFill>
                  <a:srgbClr val="FFFFFF"/>
                </a:solidFill>
              </a:rPr>
              <a:t>idier.swingedouw@u-bordeaux1.fr</a:t>
            </a:r>
            <a:endParaRPr lang="en-GB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1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20557"/>
          </a:xfrm>
        </p:spPr>
        <p:txBody>
          <a:bodyPr/>
          <a:lstStyle/>
          <a:p>
            <a:r>
              <a:rPr lang="en-GB" dirty="0" smtClean="0"/>
              <a:t>Mediterranean convection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16" y="833966"/>
            <a:ext cx="6286500" cy="3060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3837"/>
            <a:ext cx="3959998" cy="27741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200"/>
            <a:ext cx="0" cy="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000" y="4068667"/>
            <a:ext cx="3960000" cy="27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7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5307"/>
            <a:ext cx="8460080" cy="820869"/>
          </a:xfrm>
        </p:spPr>
        <p:txBody>
          <a:bodyPr>
            <a:normAutofit/>
          </a:bodyPr>
          <a:lstStyle/>
          <a:p>
            <a:r>
              <a:rPr lang="en-GB" sz="3600" dirty="0" smtClean="0"/>
              <a:t>AMOC impact</a:t>
            </a:r>
            <a:endParaRPr lang="en-GB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5" y="2306449"/>
            <a:ext cx="3937000" cy="3683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9369" y="1660118"/>
            <a:ext cx="3664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Ivanovitch</a:t>
            </a:r>
            <a:r>
              <a:rPr lang="en-GB" dirty="0" smtClean="0"/>
              <a:t> et al. 2013 (HadCM3, Halving Med salinity)</a:t>
            </a:r>
            <a:endParaRPr lang="en-GB" dirty="0"/>
          </a:p>
        </p:txBody>
      </p:sp>
      <p:pic>
        <p:nvPicPr>
          <p:cNvPr id="9" name="Imag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59592" y="2137804"/>
            <a:ext cx="4679997" cy="34559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55231" y="1723868"/>
            <a:ext cx="366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IPSL-CM5A-LR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4137863" y="5592375"/>
            <a:ext cx="504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Latitude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3984765" y="2340315"/>
            <a:ext cx="461665" cy="3638325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dirty="0" err="1" smtClean="0"/>
              <a:t>Profondeur</a:t>
            </a:r>
            <a:r>
              <a:rPr lang="en-GB" dirty="0" smtClean="0"/>
              <a:t> (m)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" y="5897031"/>
            <a:ext cx="4319997" cy="73586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430" y="2137804"/>
            <a:ext cx="4697570" cy="345599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26000" y="6197600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time scale issue?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54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576"/>
            <a:ext cx="4269827" cy="1336956"/>
          </a:xfrm>
        </p:spPr>
        <p:txBody>
          <a:bodyPr/>
          <a:lstStyle/>
          <a:p>
            <a:r>
              <a:rPr lang="en-GB" sz="3600" dirty="0" smtClean="0"/>
              <a:t>Heat transport changes</a:t>
            </a:r>
            <a:endParaRPr lang="en-GB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28" y="0"/>
            <a:ext cx="4874172" cy="6858000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49275" y="2167467"/>
            <a:ext cx="3720553" cy="377613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93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000" y="107576"/>
            <a:ext cx="8864600" cy="1336956"/>
          </a:xfrm>
        </p:spPr>
        <p:txBody>
          <a:bodyPr/>
          <a:lstStyle/>
          <a:p>
            <a:r>
              <a:rPr lang="en-GB" sz="3200" dirty="0"/>
              <a:t>Gibraltar Strait </a:t>
            </a:r>
            <a:r>
              <a:rPr lang="en-GB" sz="3200" dirty="0" err="1"/>
              <a:t>parametrisation</a:t>
            </a:r>
            <a:r>
              <a:rPr lang="en-GB" sz="3200" dirty="0"/>
              <a:t> in NEMO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507067"/>
            <a:ext cx="4324133" cy="4749801"/>
          </a:xfrm>
        </p:spPr>
        <p:txBody>
          <a:bodyPr>
            <a:noAutofit/>
          </a:bodyPr>
          <a:lstStyle/>
          <a:p>
            <a:pPr algn="just"/>
            <a:r>
              <a:rPr lang="en-GB" sz="1200" dirty="0"/>
              <a:t>In climate </a:t>
            </a:r>
            <a:r>
              <a:rPr lang="en-GB" sz="1200" dirty="0" err="1"/>
              <a:t>modeling</a:t>
            </a:r>
            <a:r>
              <a:rPr lang="en-GB" sz="1200" dirty="0"/>
              <a:t>, it often occurs that a crucial connections between </a:t>
            </a:r>
            <a:r>
              <a:rPr lang="en-GB" sz="1200" dirty="0" smtClean="0"/>
              <a:t>water masses </a:t>
            </a:r>
            <a:r>
              <a:rPr lang="en-GB" sz="1200" dirty="0"/>
              <a:t>is broken as the grid mesh is too coarse to resolve narrow straits. </a:t>
            </a:r>
            <a:r>
              <a:rPr lang="en-GB" sz="1200" dirty="0" smtClean="0"/>
              <a:t>For example</a:t>
            </a:r>
            <a:r>
              <a:rPr lang="en-GB" sz="1200" dirty="0"/>
              <a:t>, coarse grid spacing typically closes off the Mediterranean from the </a:t>
            </a:r>
            <a:r>
              <a:rPr lang="en-GB" sz="1200" dirty="0" smtClean="0"/>
              <a:t>Atlantic at </a:t>
            </a:r>
            <a:r>
              <a:rPr lang="en-GB" sz="1200" dirty="0"/>
              <a:t>the Strait of Gibraltar. In this case, it is important for climate models </a:t>
            </a:r>
            <a:r>
              <a:rPr lang="en-GB" sz="1200" dirty="0" smtClean="0"/>
              <a:t>to include </a:t>
            </a:r>
            <a:r>
              <a:rPr lang="en-GB" sz="1200" dirty="0"/>
              <a:t>the effects of salty water entering the Atlantic from the Mediterranean. Likewise</a:t>
            </a:r>
            <a:r>
              <a:rPr lang="en-GB" sz="1200" dirty="0" smtClean="0"/>
              <a:t>, it </a:t>
            </a:r>
            <a:r>
              <a:rPr lang="en-GB" sz="1200" dirty="0"/>
              <a:t>is important for the Mediterranean to replenish its supply of water </a:t>
            </a:r>
            <a:r>
              <a:rPr lang="en-GB" sz="1200" dirty="0" smtClean="0"/>
              <a:t>from the </a:t>
            </a:r>
            <a:r>
              <a:rPr lang="en-GB" sz="1200" dirty="0"/>
              <a:t>Atlantic to balance the net evaporation occurring over the Mediterranean region.</a:t>
            </a:r>
          </a:p>
          <a:p>
            <a:pPr algn="just"/>
            <a:r>
              <a:rPr lang="en-GB" sz="1200" dirty="0"/>
              <a:t>This problem occurs even in eddy permitting simulations. For example, </a:t>
            </a:r>
            <a:r>
              <a:rPr lang="en-GB" sz="1200" dirty="0" smtClean="0"/>
              <a:t>in ORCA </a:t>
            </a:r>
            <a:r>
              <a:rPr lang="en-GB" sz="1200" dirty="0"/>
              <a:t>1/4°several straits of the Indonesian archipelago (</a:t>
            </a:r>
            <a:r>
              <a:rPr lang="en-GB" sz="1200" dirty="0" err="1"/>
              <a:t>Ombai</a:t>
            </a:r>
            <a:r>
              <a:rPr lang="en-GB" sz="1200" dirty="0"/>
              <a:t>, Lombok...) </a:t>
            </a:r>
            <a:r>
              <a:rPr lang="en-GB" sz="1200" dirty="0" smtClean="0"/>
              <a:t>are much </a:t>
            </a:r>
            <a:r>
              <a:rPr lang="en-GB" sz="1200" dirty="0"/>
              <a:t>narrow than even a single ocean grid-point.</a:t>
            </a:r>
          </a:p>
          <a:p>
            <a:pPr algn="just"/>
            <a:r>
              <a:rPr lang="en-GB" sz="1200" dirty="0"/>
              <a:t>T</a:t>
            </a:r>
            <a:r>
              <a:rPr lang="en-GB" sz="1200" dirty="0" smtClean="0"/>
              <a:t>he </a:t>
            </a:r>
            <a:r>
              <a:rPr lang="en-GB" sz="1200" dirty="0"/>
              <a:t>methods that </a:t>
            </a:r>
            <a:r>
              <a:rPr lang="en-GB" sz="1200" dirty="0" smtClean="0"/>
              <a:t>is </a:t>
            </a:r>
            <a:r>
              <a:rPr lang="en-GB" sz="1200" dirty="0"/>
              <a:t>be used in NEMO to </a:t>
            </a:r>
            <a:r>
              <a:rPr lang="en-GB" sz="1200" dirty="0" smtClean="0"/>
              <a:t>handle such </a:t>
            </a:r>
            <a:r>
              <a:rPr lang="en-GB" sz="1200" dirty="0"/>
              <a:t>improperly resolved </a:t>
            </a:r>
            <a:r>
              <a:rPr lang="en-GB" sz="1200" dirty="0" smtClean="0"/>
              <a:t>straits is by either artificially </a:t>
            </a:r>
            <a:r>
              <a:rPr lang="en-GB" sz="1200" dirty="0"/>
              <a:t>reducing the surface of the strait grid-cells or, locally increasing </a:t>
            </a:r>
            <a:r>
              <a:rPr lang="en-GB" sz="1200" dirty="0" smtClean="0"/>
              <a:t>the lateral </a:t>
            </a:r>
            <a:r>
              <a:rPr lang="en-GB" sz="1200" dirty="0"/>
              <a:t>friction.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33" y="1701800"/>
            <a:ext cx="5040000" cy="36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4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99999" cy="1373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49157"/>
          </a:xfrm>
        </p:spPr>
        <p:txBody>
          <a:bodyPr/>
          <a:lstStyle/>
          <a:p>
            <a:r>
              <a:rPr lang="en-GB" dirty="0" smtClean="0"/>
              <a:t>Holocene </a:t>
            </a:r>
            <a:r>
              <a:rPr lang="en-GB" dirty="0" err="1"/>
              <a:t>S</a:t>
            </a:r>
            <a:r>
              <a:rPr lang="en-GB" dirty="0" err="1" smtClean="0"/>
              <a:t>apropel</a:t>
            </a:r>
            <a:r>
              <a:rPr lang="en-GB" dirty="0" smtClean="0"/>
              <a:t> event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7002" y="1642536"/>
            <a:ext cx="4902200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Marine sediment cores from the Mediterranean indicate large </a:t>
            </a:r>
            <a:r>
              <a:rPr lang="en-GB" sz="2000" b="1" dirty="0" err="1" smtClean="0">
                <a:solidFill>
                  <a:srgbClr val="C00000"/>
                </a:solidFill>
              </a:rPr>
              <a:t>sapropelic</a:t>
            </a:r>
            <a:r>
              <a:rPr lang="en-GB" sz="2000" b="1" dirty="0" smtClean="0">
                <a:solidFill>
                  <a:srgbClr val="C00000"/>
                </a:solidFill>
              </a:rPr>
              <a:t> deposit during </a:t>
            </a:r>
            <a:r>
              <a:rPr lang="en-GB" sz="2000" b="1" dirty="0" smtClean="0">
                <a:solidFill>
                  <a:schemeClr val="accent6"/>
                </a:solidFill>
              </a:rPr>
              <a:t>early Holocene</a:t>
            </a:r>
            <a:r>
              <a:rPr lang="en-GB" sz="2000" dirty="0" smtClean="0"/>
              <a:t> (10-6 </a:t>
            </a:r>
            <a:r>
              <a:rPr lang="en-GB" sz="2000" dirty="0" err="1" smtClean="0"/>
              <a:t>kyr</a:t>
            </a:r>
            <a:r>
              <a:rPr lang="en-GB" sz="2000" dirty="0" smtClean="0"/>
              <a:t> BP) (</a:t>
            </a:r>
            <a:r>
              <a:rPr lang="en-GB" sz="2000" dirty="0" err="1" smtClean="0"/>
              <a:t>Bethoux</a:t>
            </a:r>
            <a:r>
              <a:rPr lang="en-GB" sz="2000" dirty="0" smtClean="0"/>
              <a:t> and Pierre 1999, </a:t>
            </a:r>
            <a:r>
              <a:rPr lang="en-GB" sz="2000" dirty="0" err="1" smtClean="0"/>
              <a:t>Delange</a:t>
            </a:r>
            <a:r>
              <a:rPr lang="en-GB" sz="2000" dirty="0" smtClean="0"/>
              <a:t> et al. 2008)</a:t>
            </a:r>
          </a:p>
          <a:p>
            <a:r>
              <a:rPr lang="en-GB" sz="2000" dirty="0" smtClean="0"/>
              <a:t>Such </a:t>
            </a:r>
            <a:r>
              <a:rPr lang="en-GB" sz="2000" dirty="0" err="1" smtClean="0"/>
              <a:t>Sapropelic</a:t>
            </a:r>
            <a:r>
              <a:rPr lang="en-GB" sz="2000" dirty="0" smtClean="0"/>
              <a:t> deposit may be related with </a:t>
            </a:r>
            <a:r>
              <a:rPr lang="en-GB" sz="2000" b="1" dirty="0" smtClean="0">
                <a:solidFill>
                  <a:srgbClr val="C00000"/>
                </a:solidFill>
              </a:rPr>
              <a:t>fresh surface water in the </a:t>
            </a:r>
            <a:r>
              <a:rPr lang="en-GB" sz="2000" b="1" dirty="0">
                <a:solidFill>
                  <a:srgbClr val="C00000"/>
                </a:solidFill>
              </a:rPr>
              <a:t>M</a:t>
            </a:r>
            <a:r>
              <a:rPr lang="en-GB" sz="2000" b="1" dirty="0" smtClean="0">
                <a:solidFill>
                  <a:srgbClr val="C00000"/>
                </a:solidFill>
              </a:rPr>
              <a:t>editerranean</a:t>
            </a:r>
            <a:r>
              <a:rPr lang="en-GB" sz="2000" dirty="0" smtClean="0"/>
              <a:t>, potentially related with large increase of River Nile flow, in link with Green Sahara at the same period.</a:t>
            </a:r>
          </a:p>
        </p:txBody>
      </p:sp>
      <p:pic>
        <p:nvPicPr>
          <p:cNvPr id="4" name="Picture 4" descr="Monsoon_saps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4004" y="1271023"/>
            <a:ext cx="3959996" cy="5095910"/>
          </a:xfrm>
          <a:prstGeom prst="rect">
            <a:avLst/>
          </a:prstGeom>
          <a:noFill/>
        </p:spPr>
      </p:pic>
      <p:pic>
        <p:nvPicPr>
          <p:cNvPr id="5" name="Picture 3" descr="Monsoon_saps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3067" y="1065213"/>
            <a:ext cx="4127500" cy="5792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672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54" y="16934"/>
            <a:ext cx="4644000" cy="677214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258733" cy="1210733"/>
          </a:xfrm>
        </p:spPr>
        <p:txBody>
          <a:bodyPr>
            <a:noAutofit/>
          </a:bodyPr>
          <a:lstStyle/>
          <a:p>
            <a:r>
              <a:rPr lang="en-GB" sz="3600" dirty="0" smtClean="0"/>
              <a:t>MOW </a:t>
            </a:r>
            <a:r>
              <a:rPr lang="en-GB" sz="3600" dirty="0"/>
              <a:t>i</a:t>
            </a:r>
            <a:r>
              <a:rPr lang="en-GB" sz="3600" dirty="0" smtClean="0"/>
              <a:t>mpact on the AMOC?</a:t>
            </a:r>
            <a:endParaRPr lang="en-GB" sz="3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157794" y="3598333"/>
            <a:ext cx="369332" cy="3294319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1200" dirty="0" smtClean="0"/>
              <a:t>Depth</a:t>
            </a:r>
            <a:endParaRPr lang="en-GB" sz="1200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4464000" y="0"/>
            <a:ext cx="4711732" cy="4589989"/>
            <a:chOff x="4441122" y="16934"/>
            <a:chExt cx="4711732" cy="4589989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2854" y="191686"/>
              <a:ext cx="4680000" cy="4415237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4441122" y="16934"/>
              <a:ext cx="471173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Johnson (1997) process</a:t>
              </a:r>
              <a:endParaRPr lang="en-GB" sz="1400" dirty="0"/>
            </a:p>
          </p:txBody>
        </p:sp>
      </p:grpSp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-2" y="1426633"/>
            <a:ext cx="4464001" cy="4343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800"/>
              </a:spcBef>
              <a:buSzPct val="130000"/>
            </a:pPr>
            <a:r>
              <a:rPr lang="en-GB" sz="1600" dirty="0" smtClean="0"/>
              <a:t>Such changes in surface may strongly affect the Mediterranean outflow (MOW) and potentially the </a:t>
            </a:r>
            <a:r>
              <a:rPr lang="en-GB" sz="1600" dirty="0"/>
              <a:t>Atlantic </a:t>
            </a:r>
            <a:r>
              <a:rPr lang="en-GB" sz="1600" dirty="0" smtClean="0"/>
              <a:t>Meridional </a:t>
            </a:r>
            <a:r>
              <a:rPr lang="en-GB" sz="1600" dirty="0"/>
              <a:t>Overturning Circulation </a:t>
            </a:r>
            <a:r>
              <a:rPr lang="en-GB" sz="1600" dirty="0" smtClean="0"/>
              <a:t>(AMOC)</a:t>
            </a:r>
          </a:p>
          <a:p>
            <a:pPr>
              <a:lnSpc>
                <a:spcPct val="120000"/>
              </a:lnSpc>
              <a:spcBef>
                <a:spcPts val="800"/>
              </a:spcBef>
              <a:buSzPct val="130000"/>
            </a:pPr>
            <a:r>
              <a:rPr lang="en-GB" sz="1600" dirty="0" smtClean="0"/>
              <a:t>Johnson </a:t>
            </a:r>
            <a:r>
              <a:rPr lang="en-GB" sz="1600" dirty="0"/>
              <a:t>(1997) using qualitative arguments: Aswan Dam </a:t>
            </a:r>
            <a:r>
              <a:rPr lang="en-GB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</a:t>
            </a:r>
            <a:r>
              <a:rPr lang="en-GB" sz="1600" dirty="0"/>
              <a:t>reduced </a:t>
            </a:r>
            <a:r>
              <a:rPr lang="en-GB" sz="1600" dirty="0" smtClean="0"/>
              <a:t>Nil flow </a:t>
            </a:r>
            <a:r>
              <a:rPr lang="en-GB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</a:t>
            </a:r>
            <a:r>
              <a:rPr lang="en-GB" sz="1600" dirty="0"/>
              <a:t>increased MOW </a:t>
            </a:r>
            <a:r>
              <a:rPr lang="en-GB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</a:t>
            </a:r>
            <a:r>
              <a:rPr lang="en-GB" sz="1600" dirty="0"/>
              <a:t>increased AMOC </a:t>
            </a:r>
            <a:r>
              <a:rPr lang="en-GB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increased </a:t>
            </a:r>
            <a:r>
              <a:rPr lang="en-GB" sz="1600" dirty="0"/>
              <a:t>evaporation in </a:t>
            </a:r>
            <a:r>
              <a:rPr lang="en-GB" sz="1600" dirty="0" smtClean="0"/>
              <a:t>Labrador </a:t>
            </a:r>
            <a:r>
              <a:rPr lang="en-GB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</a:t>
            </a:r>
            <a:r>
              <a:rPr lang="en-GB" sz="1600" dirty="0"/>
              <a:t>new ice </a:t>
            </a:r>
            <a:r>
              <a:rPr lang="en-GB" sz="1600" dirty="0" smtClean="0"/>
              <a:t>age!</a:t>
            </a:r>
            <a:endParaRPr lang="en-GB" sz="1600" dirty="0"/>
          </a:p>
          <a:p>
            <a:pPr>
              <a:lnSpc>
                <a:spcPct val="120000"/>
              </a:lnSpc>
              <a:spcBef>
                <a:spcPts val="800"/>
              </a:spcBef>
              <a:buSzPct val="130000"/>
            </a:pPr>
            <a:r>
              <a:rPr lang="en-GB" sz="1600" dirty="0"/>
              <a:t>Rahmstorf (1998) using simple climate model: salty Med </a:t>
            </a:r>
            <a:r>
              <a:rPr lang="en-GB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</a:t>
            </a:r>
            <a:r>
              <a:rPr lang="en-GB" sz="1600" dirty="0"/>
              <a:t>increased </a:t>
            </a:r>
            <a:r>
              <a:rPr lang="en-GB" sz="1600" dirty="0" smtClean="0"/>
              <a:t>AMOC</a:t>
            </a:r>
          </a:p>
          <a:p>
            <a:pPr>
              <a:lnSpc>
                <a:spcPct val="120000"/>
              </a:lnSpc>
              <a:spcBef>
                <a:spcPts val="800"/>
              </a:spcBef>
              <a:buSzPct val="130000"/>
            </a:pPr>
            <a:r>
              <a:rPr lang="en-GB" sz="1600" dirty="0" err="1" smtClean="0"/>
              <a:t>Ivanovitch</a:t>
            </a:r>
            <a:r>
              <a:rPr lang="en-GB" sz="1600" dirty="0" smtClean="0"/>
              <a:t> et al. </a:t>
            </a:r>
            <a:r>
              <a:rPr lang="en-GB" sz="1600" dirty="0"/>
              <a:t>(</a:t>
            </a:r>
            <a:r>
              <a:rPr lang="en-GB" sz="1600" dirty="0" smtClean="0"/>
              <a:t>2013) using </a:t>
            </a:r>
            <a:r>
              <a:rPr lang="en-GB" sz="1600" dirty="0"/>
              <a:t>HadCM3: still a decrease of AMOC, except at the surface</a:t>
            </a:r>
            <a:r>
              <a:rPr lang="en-GB" sz="1600" dirty="0" smtClean="0"/>
              <a:t>…</a:t>
            </a:r>
            <a:endParaRPr lang="en-GB" sz="1600" dirty="0"/>
          </a:p>
        </p:txBody>
      </p:sp>
      <p:grpSp>
        <p:nvGrpSpPr>
          <p:cNvPr id="24" name="Grouper 23"/>
          <p:cNvGrpSpPr/>
          <p:nvPr/>
        </p:nvGrpSpPr>
        <p:grpSpPr>
          <a:xfrm>
            <a:off x="4284133" y="3964637"/>
            <a:ext cx="4919135" cy="3344011"/>
            <a:chOff x="4204036" y="3964637"/>
            <a:chExt cx="4973832" cy="3344011"/>
          </a:xfrm>
        </p:grpSpPr>
        <p:grpSp>
          <p:nvGrpSpPr>
            <p:cNvPr id="7" name="Grouper 6"/>
            <p:cNvGrpSpPr/>
            <p:nvPr/>
          </p:nvGrpSpPr>
          <p:grpSpPr>
            <a:xfrm>
              <a:off x="4474990" y="3964637"/>
              <a:ext cx="4702878" cy="3344011"/>
              <a:chOff x="4441122" y="3964637"/>
              <a:chExt cx="4702878" cy="3344011"/>
            </a:xfrm>
          </p:grpSpPr>
          <p:grpSp>
            <p:nvGrpSpPr>
              <p:cNvPr id="13" name="Grouper 12"/>
              <p:cNvGrpSpPr/>
              <p:nvPr/>
            </p:nvGrpSpPr>
            <p:grpSpPr>
              <a:xfrm>
                <a:off x="4441122" y="6580832"/>
                <a:ext cx="4702878" cy="305584"/>
                <a:chOff x="347818" y="6604001"/>
                <a:chExt cx="3960000" cy="305587"/>
              </a:xfrm>
            </p:grpSpPr>
            <p:sp>
              <p:nvSpPr>
                <p:cNvPr id="14" name="ZoneTexte 13"/>
                <p:cNvSpPr txBox="1"/>
                <p:nvPr/>
              </p:nvSpPr>
              <p:spPr>
                <a:xfrm>
                  <a:off x="347818" y="6647978"/>
                  <a:ext cx="3960000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100" dirty="0" smtClean="0"/>
                    <a:t>Longitude</a:t>
                  </a:r>
                  <a:endParaRPr lang="en-GB" sz="1100" dirty="0"/>
                </a:p>
              </p:txBody>
            </p:sp>
            <p:sp>
              <p:nvSpPr>
                <p:cNvPr id="15" name="ZoneTexte 14"/>
                <p:cNvSpPr txBox="1"/>
                <p:nvPr/>
              </p:nvSpPr>
              <p:spPr>
                <a:xfrm>
                  <a:off x="3691468" y="6604001"/>
                  <a:ext cx="32173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 smtClean="0"/>
                    <a:t>O°</a:t>
                  </a:r>
                  <a:endParaRPr lang="en-GB" sz="1000" dirty="0"/>
                </a:p>
              </p:txBody>
            </p:sp>
            <p:sp>
              <p:nvSpPr>
                <p:cNvPr id="16" name="ZoneTexte 15"/>
                <p:cNvSpPr txBox="1"/>
                <p:nvPr/>
              </p:nvSpPr>
              <p:spPr>
                <a:xfrm>
                  <a:off x="584200" y="6640197"/>
                  <a:ext cx="59266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 smtClean="0"/>
                    <a:t>8O°W</a:t>
                  </a:r>
                  <a:endParaRPr lang="en-GB" sz="1000" dirty="0"/>
                </a:p>
              </p:txBody>
            </p:sp>
          </p:grpSp>
          <p:pic>
            <p:nvPicPr>
              <p:cNvPr id="22" name="Picture 7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518568" y="3964637"/>
                <a:ext cx="3599994" cy="2928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ZoneTexte 5"/>
              <p:cNvSpPr txBox="1"/>
              <p:nvPr/>
            </p:nvSpPr>
            <p:spPr>
              <a:xfrm>
                <a:off x="8101628" y="4015439"/>
                <a:ext cx="1016877" cy="3293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r>
                  <a:rPr lang="en-GB" sz="1600" dirty="0" smtClean="0"/>
                  <a:t>Lozier and Stewart2008</a:t>
                </a:r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 smtClean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4204036" y="4015438"/>
              <a:ext cx="400110" cy="2870977"/>
            </a:xfrm>
            <a:prstGeom prst="rect">
              <a:avLst/>
            </a:prstGeom>
            <a:solidFill>
              <a:srgbClr val="FFFFFF"/>
            </a:solidFill>
          </p:spPr>
          <p:txBody>
            <a:bodyPr vert="vert270" wrap="square" rtlCol="0" anchor="t" anchorCtr="0">
              <a:spAutoFit/>
            </a:bodyPr>
            <a:lstStyle/>
            <a:p>
              <a:r>
                <a:rPr lang="en-GB" sz="1400" dirty="0" smtClean="0"/>
                <a:t>                 Latitude</a:t>
              </a:r>
              <a:endParaRPr lang="en-GB" sz="1400" dirty="0"/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0" y="1426633"/>
            <a:ext cx="4628701" cy="4930446"/>
            <a:chOff x="-419326" y="1702453"/>
            <a:chExt cx="4404091" cy="493044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765" y="2297982"/>
              <a:ext cx="3937000" cy="3683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-410861" y="1702453"/>
              <a:ext cx="4362333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      </a:t>
              </a:r>
              <a:r>
                <a:rPr lang="en-GB" dirty="0" err="1" smtClean="0"/>
                <a:t>Ivanovitch</a:t>
              </a:r>
              <a:r>
                <a:rPr lang="en-GB" dirty="0" smtClean="0"/>
                <a:t> et al. 2013 (HadCM3,       </a:t>
              </a:r>
            </a:p>
            <a:p>
              <a:r>
                <a:rPr lang="en-GB" dirty="0" smtClean="0"/>
                <a:t>      Halving Med salinity)</a:t>
              </a:r>
              <a:endParaRPr lang="en-GB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-410860" y="2128649"/>
              <a:ext cx="461665" cy="3768382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dirty="0" smtClean="0"/>
                <a:t>Depth (m)</a:t>
              </a:r>
              <a:endParaRPr lang="en-GB" dirty="0"/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19326" y="5897031"/>
              <a:ext cx="4396200" cy="735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554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9855"/>
            <a:ext cx="9143999" cy="772957"/>
          </a:xfrm>
        </p:spPr>
        <p:txBody>
          <a:bodyPr/>
          <a:lstStyle/>
          <a:p>
            <a:r>
              <a:rPr lang="en-GB" sz="3200" dirty="0" smtClean="0"/>
              <a:t>Effect of MOW on surface ocean circulation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1601" y="1100662"/>
            <a:ext cx="4919132" cy="4673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err="1" smtClean="0"/>
              <a:t>Jia</a:t>
            </a:r>
            <a:r>
              <a:rPr lang="en-GB" sz="2000" dirty="0" smtClean="0"/>
              <a:t> (2000), New et al. (2001) using of high-resolution (&lt;0.5°) ocean GCMs, one with active MOW, the other without MOW</a:t>
            </a:r>
          </a:p>
          <a:p>
            <a:r>
              <a:rPr lang="en-GB" sz="2000" dirty="0" smtClean="0"/>
              <a:t>With active MOW, there is clear branch of surface water going towards the Mediterranean</a:t>
            </a:r>
          </a:p>
          <a:p>
            <a:r>
              <a:rPr lang="en-GB" sz="2000" dirty="0" smtClean="0"/>
              <a:t>Without any MOW, this branch disappears</a:t>
            </a:r>
          </a:p>
          <a:p>
            <a:r>
              <a:rPr lang="en-GB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could the impact of these 3D large-scale circulation changes on tropical salinity transport, and then AMOC and climate?</a:t>
            </a:r>
          </a:p>
          <a:p>
            <a:pPr marL="0" indent="0">
              <a:buNone/>
            </a:pPr>
            <a:endParaRPr lang="en-GB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" name="Grouper 3"/>
          <p:cNvGrpSpPr>
            <a:grpSpLocks noChangeAspect="1"/>
          </p:cNvGrpSpPr>
          <p:nvPr/>
        </p:nvGrpSpPr>
        <p:grpSpPr>
          <a:xfrm>
            <a:off x="5112096" y="1128797"/>
            <a:ext cx="4030861" cy="5760000"/>
            <a:chOff x="5372747" y="2485335"/>
            <a:chExt cx="3059996" cy="4372665"/>
          </a:xfrm>
        </p:grpSpPr>
        <p:grpSp>
          <p:nvGrpSpPr>
            <p:cNvPr id="5" name="Grouper 4"/>
            <p:cNvGrpSpPr>
              <a:grpSpLocks noChangeAspect="1"/>
            </p:cNvGrpSpPr>
            <p:nvPr/>
          </p:nvGrpSpPr>
          <p:grpSpPr>
            <a:xfrm>
              <a:off x="5372747" y="2485335"/>
              <a:ext cx="3059996" cy="4372665"/>
              <a:chOff x="5372745" y="2233546"/>
              <a:chExt cx="3246322" cy="4638920"/>
            </a:xfrm>
          </p:grpSpPr>
          <p:grpSp>
            <p:nvGrpSpPr>
              <p:cNvPr id="8" name="Grouper 7"/>
              <p:cNvGrpSpPr/>
              <p:nvPr/>
            </p:nvGrpSpPr>
            <p:grpSpPr>
              <a:xfrm>
                <a:off x="5372745" y="2233546"/>
                <a:ext cx="3246322" cy="4624453"/>
                <a:chOff x="5916947" y="2065863"/>
                <a:chExt cx="3246322" cy="4624453"/>
              </a:xfrm>
            </p:grpSpPr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23282" y="2065863"/>
                  <a:ext cx="3239987" cy="2192069"/>
                </a:xfrm>
                <a:prstGeom prst="rect">
                  <a:avLst/>
                </a:prstGeom>
              </p:spPr>
            </p:pic>
            <p:pic>
              <p:nvPicPr>
                <p:cNvPr id="11" name="Image 1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16947" y="4232209"/>
                  <a:ext cx="3239988" cy="2458107"/>
                </a:xfrm>
                <a:prstGeom prst="rect">
                  <a:avLst/>
                </a:prstGeom>
              </p:spPr>
            </p:pic>
          </p:grpSp>
          <p:sp>
            <p:nvSpPr>
              <p:cNvPr id="9" name="ZoneTexte 8"/>
              <p:cNvSpPr txBox="1"/>
              <p:nvPr/>
            </p:nvSpPr>
            <p:spPr>
              <a:xfrm>
                <a:off x="5904014" y="6578600"/>
                <a:ext cx="2300186" cy="2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New et al. 2001</a:t>
                </a:r>
                <a:endParaRPr lang="en-GB" sz="1200" dirty="0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5401729" y="2489195"/>
              <a:ext cx="668866" cy="3504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Active MOW</a:t>
              </a:r>
              <a:endParaRPr lang="en-GB" sz="12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372747" y="4543117"/>
              <a:ext cx="668866" cy="21028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No MOW</a:t>
              </a:r>
              <a:endParaRPr lang="en-GB" sz="1200" dirty="0"/>
            </a:p>
          </p:txBody>
        </p:sp>
      </p:grpSp>
      <p:cxnSp>
        <p:nvCxnSpPr>
          <p:cNvPr id="13" name="Connecteur droit avec flèche 12"/>
          <p:cNvCxnSpPr/>
          <p:nvPr/>
        </p:nvCxnSpPr>
        <p:spPr>
          <a:xfrm flipV="1">
            <a:off x="6316133" y="2480733"/>
            <a:ext cx="1938867" cy="33867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2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2667" y="-59274"/>
            <a:ext cx="7882466" cy="880539"/>
          </a:xfrm>
        </p:spPr>
        <p:txBody>
          <a:bodyPr>
            <a:noAutofit/>
          </a:bodyPr>
          <a:lstStyle/>
          <a:p>
            <a:r>
              <a:rPr lang="en-GB" sz="3600" dirty="0" smtClean="0"/>
              <a:t>Experimental design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63" y="2324042"/>
            <a:ext cx="5175540" cy="380582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2000" dirty="0" smtClean="0"/>
              <a:t>IPSL-CM5A-LR: </a:t>
            </a:r>
          </a:p>
          <a:p>
            <a:pPr lvl="1"/>
            <a:r>
              <a:rPr lang="en-GB" sz="1800" dirty="0" smtClean="0"/>
              <a:t>Ocean-atmosphere GCM (2° resolution)</a:t>
            </a:r>
            <a:endParaRPr lang="en-GB" sz="1800" dirty="0"/>
          </a:p>
          <a:p>
            <a:pPr lvl="1"/>
            <a:r>
              <a:rPr lang="en-GB" sz="1800" dirty="0"/>
              <a:t>R</a:t>
            </a:r>
            <a:r>
              <a:rPr lang="en-GB" sz="1800" dirty="0" smtClean="0"/>
              <a:t>epresentation of Gibraltar by enhancing number of grid points there and playing with viscosity for having coherent transport (modelled MOW=2.2 Sv, obs.≈1.8 Sv)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100 mSv of freshwater put homogenously over the Mediterranean area for 300 years (</a:t>
            </a:r>
            <a:r>
              <a:rPr lang="en-GB" sz="2000" b="1" dirty="0" err="1" smtClean="0"/>
              <a:t>HosMed</a:t>
            </a:r>
            <a:r>
              <a:rPr lang="en-GB" sz="2000" dirty="0" smtClean="0"/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000" dirty="0" smtClean="0"/>
              <a:t>    (Nil=3 mSv ; Amazon=200 mSv)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1539" y="1173182"/>
            <a:ext cx="8177529" cy="899095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txBody>
          <a:bodyPr wrap="square" lIns="144000" tIns="140400" rIns="144000" bIns="140400" rtlCol="0">
            <a:spAutoFit/>
          </a:bodyPr>
          <a:lstStyle/>
          <a:p>
            <a:r>
              <a:rPr lang="en-GB" sz="2000" b="1" dirty="0" smtClean="0"/>
              <a:t>Objective</a:t>
            </a:r>
            <a:r>
              <a:rPr lang="en-GB" sz="2000" dirty="0" smtClean="0"/>
              <a:t>: </a:t>
            </a:r>
            <a:r>
              <a:rPr lang="en-GB" sz="2000" i="1" dirty="0" smtClean="0"/>
              <a:t>What is the impact of a MOW disappearance on large-scale ocean and climate in a state-of-the art climate model?</a:t>
            </a:r>
            <a:endParaRPr lang="en-GB" sz="2000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003" y="2692402"/>
            <a:ext cx="4139997" cy="30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3673"/>
            <a:ext cx="8229600" cy="6419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MOW within IPSL-CM5A-LR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193" y="1032511"/>
            <a:ext cx="3959998" cy="57746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18" y="1022921"/>
            <a:ext cx="3960000" cy="57673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1" y="897047"/>
            <a:ext cx="385061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Control simulation IPSL-CM5A-LR</a:t>
            </a:r>
            <a:endParaRPr lang="en-GB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5036193" y="6647975"/>
            <a:ext cx="3960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Longitude</a:t>
            </a:r>
            <a:endParaRPr lang="en-GB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5432" y="4284133"/>
            <a:ext cx="369332" cy="262545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1200" dirty="0" err="1" smtClean="0"/>
              <a:t>Profondeur</a:t>
            </a:r>
            <a:r>
              <a:rPr lang="en-GB" sz="1200" dirty="0" smtClean="0"/>
              <a:t> (m)</a:t>
            </a:r>
            <a:endParaRPr lang="en-GB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4683794" y="4283347"/>
            <a:ext cx="369332" cy="262545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1200" dirty="0" err="1" smtClean="0"/>
              <a:t>Profondeur</a:t>
            </a:r>
            <a:r>
              <a:rPr lang="en-GB" sz="1200" dirty="0" smtClean="0"/>
              <a:t> (m)</a:t>
            </a:r>
            <a:endParaRPr lang="en-GB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8398931" y="6654800"/>
            <a:ext cx="592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O°</a:t>
            </a:r>
            <a:endParaRPr lang="en-GB" sz="1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334002" y="6688666"/>
            <a:ext cx="592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8O°W</a:t>
            </a:r>
            <a:endParaRPr lang="en-GB" sz="10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347818" y="6604001"/>
            <a:ext cx="3960000" cy="305584"/>
            <a:chOff x="347818" y="6604001"/>
            <a:chExt cx="3960000" cy="305584"/>
          </a:xfrm>
        </p:grpSpPr>
        <p:sp>
          <p:nvSpPr>
            <p:cNvPr id="6" name="ZoneTexte 5"/>
            <p:cNvSpPr txBox="1"/>
            <p:nvPr/>
          </p:nvSpPr>
          <p:spPr>
            <a:xfrm>
              <a:off x="347818" y="6647975"/>
              <a:ext cx="3960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/>
                <a:t>Longitude</a:t>
              </a:r>
              <a:endParaRPr lang="en-GB" sz="11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691468" y="6604001"/>
              <a:ext cx="3217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O°</a:t>
              </a:r>
              <a:endParaRPr lang="en-GB" sz="10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84200" y="6640197"/>
              <a:ext cx="5926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8O°W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449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l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964634"/>
            <a:ext cx="8279999" cy="58933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68997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Salinity response</a:t>
            </a:r>
            <a:endParaRPr lang="en-GB" sz="3600" dirty="0"/>
          </a:p>
        </p:txBody>
      </p:sp>
      <p:grpSp>
        <p:nvGrpSpPr>
          <p:cNvPr id="8" name="Grouper 7"/>
          <p:cNvGrpSpPr/>
          <p:nvPr/>
        </p:nvGrpSpPr>
        <p:grpSpPr>
          <a:xfrm>
            <a:off x="3408600" y="3302004"/>
            <a:ext cx="2118467" cy="1029617"/>
            <a:chOff x="3400133" y="3251202"/>
            <a:chExt cx="2118467" cy="1029617"/>
          </a:xfrm>
        </p:grpSpPr>
        <p:cxnSp>
          <p:nvCxnSpPr>
            <p:cNvPr id="6" name="Connecteur droit avec flèche 5"/>
            <p:cNvCxnSpPr>
              <a:cxnSpLocks/>
            </p:cNvCxnSpPr>
            <p:nvPr/>
          </p:nvCxnSpPr>
          <p:spPr>
            <a:xfrm flipH="1">
              <a:off x="3505201" y="3251202"/>
              <a:ext cx="720000" cy="39716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3400133" y="3572933"/>
              <a:ext cx="21184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n w="1905"/>
                  <a:solidFill>
                    <a:srgbClr val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Freshwater leakage</a:t>
              </a:r>
              <a:endParaRPr lang="en-GB" sz="2000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0" name="Ellipse 9"/>
          <p:cNvSpPr/>
          <p:nvPr/>
        </p:nvSpPr>
        <p:spPr>
          <a:xfrm>
            <a:off x="3150000" y="1560796"/>
            <a:ext cx="1997732" cy="1044000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838200" y="911062"/>
            <a:ext cx="337820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SSS: </a:t>
            </a:r>
            <a:r>
              <a:rPr lang="en-GB" dirty="0" err="1" smtClean="0"/>
              <a:t>HosMed</a:t>
            </a:r>
            <a:r>
              <a:rPr lang="en-GB" dirty="0" smtClean="0"/>
              <a:t>-Control</a:t>
            </a:r>
            <a:endParaRPr lang="en-GB" dirty="0"/>
          </a:p>
        </p:txBody>
      </p:sp>
      <p:pic>
        <p:nvPicPr>
          <p:cNvPr id="5" name="Image 4" descr="Salt10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964634"/>
            <a:ext cx="8279999" cy="5893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74261" y="789463"/>
            <a:ext cx="2159999" cy="54173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19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00" y="1"/>
            <a:ext cx="4680000" cy="33278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40" y="105307"/>
            <a:ext cx="4191894" cy="1063093"/>
          </a:xfrm>
        </p:spPr>
        <p:txBody>
          <a:bodyPr>
            <a:normAutofit/>
          </a:bodyPr>
          <a:lstStyle/>
          <a:p>
            <a:r>
              <a:rPr lang="en-GB" sz="3600" dirty="0" smtClean="0"/>
              <a:t>Oceanic response</a:t>
            </a:r>
            <a:endParaRPr lang="en-GB" sz="3600" dirty="0"/>
          </a:p>
        </p:txBody>
      </p:sp>
      <p:grpSp>
        <p:nvGrpSpPr>
          <p:cNvPr id="19" name="Grouper 18"/>
          <p:cNvGrpSpPr/>
          <p:nvPr/>
        </p:nvGrpSpPr>
        <p:grpSpPr>
          <a:xfrm>
            <a:off x="4464000" y="3437008"/>
            <a:ext cx="4680000" cy="3420992"/>
            <a:chOff x="4464000" y="3437008"/>
            <a:chExt cx="4680000" cy="342099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4000" y="3530141"/>
              <a:ext cx="4680000" cy="3327859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4885267" y="3437008"/>
              <a:ext cx="16002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Surface Density</a:t>
              </a:r>
              <a:endParaRPr lang="en-GB" sz="1200" dirty="0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000" y="0"/>
            <a:ext cx="4680000" cy="332785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28101"/>
            <a:ext cx="4680000" cy="331209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000" y="3487807"/>
            <a:ext cx="4680000" cy="3370193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1346201" y="1320800"/>
            <a:ext cx="5266266" cy="3496733"/>
            <a:chOff x="1405467" y="1261533"/>
            <a:chExt cx="5266266" cy="3496733"/>
          </a:xfrm>
        </p:grpSpPr>
        <p:cxnSp>
          <p:nvCxnSpPr>
            <p:cNvPr id="8" name="Connecteur droit 7"/>
            <p:cNvCxnSpPr/>
            <p:nvPr/>
          </p:nvCxnSpPr>
          <p:spPr>
            <a:xfrm flipV="1">
              <a:off x="1405467" y="3852333"/>
              <a:ext cx="79586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V="1">
              <a:off x="5875867" y="4758266"/>
              <a:ext cx="79586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V="1">
              <a:off x="5875867" y="1261533"/>
              <a:ext cx="79586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r 22"/>
          <p:cNvGrpSpPr/>
          <p:nvPr/>
        </p:nvGrpSpPr>
        <p:grpSpPr>
          <a:xfrm>
            <a:off x="5672666" y="4809066"/>
            <a:ext cx="1143000" cy="646331"/>
            <a:chOff x="5672666" y="4809066"/>
            <a:chExt cx="1143000" cy="646331"/>
          </a:xfrm>
        </p:grpSpPr>
        <p:cxnSp>
          <p:nvCxnSpPr>
            <p:cNvPr id="21" name="Connecteur droit avec flèche 20"/>
            <p:cNvCxnSpPr/>
            <p:nvPr/>
          </p:nvCxnSpPr>
          <p:spPr>
            <a:xfrm flipV="1">
              <a:off x="5850467" y="4809067"/>
              <a:ext cx="762000" cy="846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5672666" y="4809066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Thermal wind balance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3069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76200"/>
            <a:ext cx="8776593" cy="10668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Zonal section along Gibraltar</a:t>
            </a:r>
            <a:endParaRPr lang="en-GB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322" y="1470166"/>
            <a:ext cx="3599993" cy="52269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44008" y="6609483"/>
            <a:ext cx="359999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Longitude</a:t>
            </a:r>
            <a:endParaRPr lang="en-GB" sz="1100" dirty="0"/>
          </a:p>
        </p:txBody>
      </p:sp>
      <p:sp>
        <p:nvSpPr>
          <p:cNvPr id="7" name="ZoneTexte 6"/>
          <p:cNvSpPr txBox="1"/>
          <p:nvPr/>
        </p:nvSpPr>
        <p:spPr>
          <a:xfrm>
            <a:off x="2116670" y="2803729"/>
            <a:ext cx="931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America</a:t>
            </a:r>
            <a:endParaRPr lang="en-GB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3352800" y="1778001"/>
            <a:ext cx="931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Gibraltar</a:t>
            </a:r>
            <a:endParaRPr lang="en-GB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3945476" y="2803729"/>
            <a:ext cx="1337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Méditerranean</a:t>
            </a:r>
            <a:endParaRPr lang="en-GB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925323" y="6614109"/>
            <a:ext cx="367961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Longitude</a:t>
            </a:r>
            <a:endParaRPr lang="en-GB" sz="11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075" y="1470166"/>
            <a:ext cx="3599991" cy="5226977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0" y="1778001"/>
            <a:ext cx="4749800" cy="5080312"/>
            <a:chOff x="0" y="1778001"/>
            <a:chExt cx="4749800" cy="5080312"/>
          </a:xfrm>
        </p:grpSpPr>
        <p:grpSp>
          <p:nvGrpSpPr>
            <p:cNvPr id="15" name="Grouper 14"/>
            <p:cNvGrpSpPr/>
            <p:nvPr/>
          </p:nvGrpSpPr>
          <p:grpSpPr>
            <a:xfrm>
              <a:off x="931333" y="1778001"/>
              <a:ext cx="3818467" cy="654355"/>
              <a:chOff x="931333" y="1778001"/>
              <a:chExt cx="3818467" cy="65435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887134" y="1778001"/>
                <a:ext cx="1862666" cy="282432"/>
              </a:xfrm>
              <a:prstGeom prst="rect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" name="Connecteur droit 13"/>
              <p:cNvCxnSpPr/>
              <p:nvPr/>
            </p:nvCxnSpPr>
            <p:spPr>
              <a:xfrm flipH="1">
                <a:off x="931333" y="2060433"/>
                <a:ext cx="1955801" cy="371923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58564"/>
              <a:ext cx="3167999" cy="4599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689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15985</TotalTime>
  <Words>1038</Words>
  <Application>Microsoft Macintosh PowerPoint</Application>
  <PresentationFormat>Présentation à l'écran (4:3)</PresentationFormat>
  <Paragraphs>138</Paragraphs>
  <Slides>18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Brise</vt:lpstr>
      <vt:lpstr>Can freshwater input in the Mediterranean Sea impact large-scale climate?</vt:lpstr>
      <vt:lpstr>Holocene Sapropel event</vt:lpstr>
      <vt:lpstr>MOW impact on the AMOC?</vt:lpstr>
      <vt:lpstr>Effect of MOW on surface ocean circulation</vt:lpstr>
      <vt:lpstr>Experimental design</vt:lpstr>
      <vt:lpstr>MOW within IPSL-CM5A-LR</vt:lpstr>
      <vt:lpstr>Salinity response</vt:lpstr>
      <vt:lpstr>Oceanic response</vt:lpstr>
      <vt:lpstr>Zonal section along Gibraltar</vt:lpstr>
      <vt:lpstr>Ocean circulation changes</vt:lpstr>
      <vt:lpstr>Two opposing mechanisms for AMOC</vt:lpstr>
      <vt:lpstr>Climatic impact</vt:lpstr>
      <vt:lpstr>Perspective</vt:lpstr>
      <vt:lpstr>Thank you!      didier.swingedouw@u-bordeaux1.fr</vt:lpstr>
      <vt:lpstr>Mediterranean convection</vt:lpstr>
      <vt:lpstr>AMOC impact</vt:lpstr>
      <vt:lpstr>Heat transport changes</vt:lpstr>
      <vt:lpstr>Gibraltar Strait parametrisation in NEMO 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WP5 : modélisation</dc:title>
  <dc:creator>Didier Swingedouw</dc:creator>
  <cp:lastModifiedBy>Didier Swingedouw</cp:lastModifiedBy>
  <cp:revision>111</cp:revision>
  <dcterms:created xsi:type="dcterms:W3CDTF">2015-03-04T19:08:55Z</dcterms:created>
  <dcterms:modified xsi:type="dcterms:W3CDTF">2015-07-29T03:23:07Z</dcterms:modified>
</cp:coreProperties>
</file>