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11" r:id="rId3"/>
    <p:sldId id="312" r:id="rId4"/>
    <p:sldId id="313" r:id="rId5"/>
    <p:sldId id="294" r:id="rId6"/>
    <p:sldId id="293" r:id="rId7"/>
    <p:sldId id="314" r:id="rId8"/>
    <p:sldId id="315" r:id="rId9"/>
    <p:sldId id="350" r:id="rId10"/>
    <p:sldId id="295" r:id="rId11"/>
    <p:sldId id="291" r:id="rId12"/>
    <p:sldId id="274" r:id="rId13"/>
    <p:sldId id="275" r:id="rId14"/>
    <p:sldId id="276" r:id="rId15"/>
    <p:sldId id="277" r:id="rId16"/>
    <p:sldId id="278" r:id="rId17"/>
    <p:sldId id="279" r:id="rId18"/>
    <p:sldId id="280" r:id="rId19"/>
    <p:sldId id="301" r:id="rId20"/>
    <p:sldId id="290" r:id="rId21"/>
    <p:sldId id="351" r:id="rId22"/>
    <p:sldId id="299" r:id="rId23"/>
    <p:sldId id="292" r:id="rId24"/>
    <p:sldId id="316" r:id="rId25"/>
    <p:sldId id="267" r:id="rId26"/>
    <p:sldId id="286" r:id="rId27"/>
    <p:sldId id="306" r:id="rId28"/>
    <p:sldId id="288" r:id="rId29"/>
    <p:sldId id="281" r:id="rId30"/>
    <p:sldId id="352" r:id="rId31"/>
    <p:sldId id="304" r:id="rId32"/>
    <p:sldId id="305" r:id="rId33"/>
    <p:sldId id="298" r:id="rId34"/>
    <p:sldId id="317" r:id="rId35"/>
    <p:sldId id="302" r:id="rId36"/>
    <p:sldId id="349" r:id="rId37"/>
    <p:sldId id="353" r:id="rId38"/>
    <p:sldId id="318" r:id="rId39"/>
    <p:sldId id="319" r:id="rId40"/>
    <p:sldId id="322" r:id="rId41"/>
    <p:sldId id="323" r:id="rId42"/>
    <p:sldId id="328" r:id="rId43"/>
    <p:sldId id="329" r:id="rId44"/>
    <p:sldId id="331" r:id="rId45"/>
    <p:sldId id="354" r:id="rId46"/>
    <p:sldId id="332" r:id="rId47"/>
    <p:sldId id="333" r:id="rId48"/>
    <p:sldId id="334" r:id="rId49"/>
    <p:sldId id="335" r:id="rId50"/>
    <p:sldId id="336" r:id="rId51"/>
    <p:sldId id="337" r:id="rId52"/>
    <p:sldId id="342" r:id="rId53"/>
    <p:sldId id="297" r:id="rId54"/>
    <p:sldId id="308" r:id="rId55"/>
    <p:sldId id="348" r:id="rId5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CD2"/>
    <a:srgbClr val="1CD13D"/>
    <a:srgbClr val="FF35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740" autoAdjust="0"/>
  </p:normalViewPr>
  <p:slideViewPr>
    <p:cSldViewPr snapToObjects="1">
      <p:cViewPr>
        <p:scale>
          <a:sx n="100" d="100"/>
          <a:sy n="100" d="100"/>
        </p:scale>
        <p:origin x="-13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99F13C-C375-6B47-B84E-9445D3684A65}" type="datetimeFigureOut">
              <a:rPr lang="fr-FR" smtClean="0"/>
              <a:pPr/>
              <a:t>06/12/11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B840DF-12E0-A245-8AB1-608DAB6A11C3}" type="slidenum">
              <a:rPr lang="fr-FR" smtClean="0"/>
              <a:pPr/>
              <a:t>‹#›</a:t>
            </a:fld>
            <a:endParaRPr lang="fr-FR"/>
          </a:p>
        </p:txBody>
      </p:sp>
    </p:spTree>
    <p:extLst>
      <p:ext uri="{BB962C8B-B14F-4D97-AF65-F5344CB8AC3E}">
        <p14:creationId xmlns:p14="http://schemas.microsoft.com/office/powerpoint/2010/main" val="42822128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p:cNvSpPr>
          <p:nvPr>
            <p:ph type="sldImg"/>
          </p:nvPr>
        </p:nvSpPr>
        <p:spPr>
          <a:xfrm>
            <a:off x="1131888" y="695325"/>
            <a:ext cx="4567237" cy="3425825"/>
          </a:xfrm>
        </p:spPr>
      </p:sp>
      <p:sp>
        <p:nvSpPr>
          <p:cNvPr id="3" name="Espace réservé des commentaires 2"/>
          <p:cNvSpPr>
            <a:spLocks noGrp="1"/>
          </p:cNvSpPr>
          <p:nvPr>
            <p:ph type="body" idx="1"/>
          </p:nvPr>
        </p:nvSpPr>
        <p:spPr/>
        <p:txBody>
          <a:bodyPr>
            <a:normAutofit/>
          </a:bodyPr>
          <a:lstStyle/>
          <a:p>
            <a:pPr>
              <a:lnSpc>
                <a:spcPct val="80000"/>
              </a:lnSpc>
            </a:pPr>
            <a:r>
              <a:rPr lang="fr-FR" sz="900" i="1">
                <a:ea typeface="ＭＳ Ｐゴシック" charset="0"/>
                <a:cs typeface="ＭＳ Ｐゴシック" charset="0"/>
              </a:rPr>
              <a:t>The "Pacific Decadal Oscillation" (PDO) is a long-lived El Niño-like pattern of Pacific climate variability. While the two climate oscillations have similar spatial climate fingerprints, they have very different behavior in time. Fisheries scientist Steven Hare coined the term "Pacific Decadal Oscillation" (PDO) in 1996 while researching connections between Alaska salmon production cycles and Pacific climate (his dissertation topic with advisor Robert Francis). Two main characteristics distinguish PDO from El Niño/Southern Oscillation (ENSO): first, 20th century PDO "events" persisted for 20-to-30 years, while typical ENSO events persisted for 6 to 18 months; second, the climatic fingerprints of the PDO are most visible in the North Pacific/North American sector, while secondary signatures exist in the tropics - the opposite is true for ENSO. Several independent studies find evidence for just two full PDO cycles in the past century: "cool" PDO regimes prevailed from 1890-1924 and again from 1947-1976, while "warm" PDO regimes dominated from 1925-1946 and from 1977 through (at least) the mid-1990's. Shoshiro Minobe  has shown that 20th century PDO fluctuations were most energetic in two general periodicities, one from 15-to-25 years, and the other from 50-to-70 years.</a:t>
            </a:r>
            <a:r>
              <a:rPr lang="fr-FR" sz="900">
                <a:ea typeface="ＭＳ Ｐゴシック" charset="0"/>
                <a:cs typeface="ＭＳ Ｐゴシック" charset="0"/>
              </a:rPr>
              <a:t> </a:t>
            </a:r>
            <a:br>
              <a:rPr lang="fr-FR" sz="900">
                <a:ea typeface="ＭＳ Ｐゴシック" charset="0"/>
                <a:cs typeface="ＭＳ Ｐゴシック" charset="0"/>
              </a:rPr>
            </a:br>
            <a:r>
              <a:rPr lang="fr-FR" sz="900" i="1">
                <a:ea typeface="ＭＳ Ｐゴシック" charset="0"/>
                <a:cs typeface="ＭＳ Ｐゴシック" charset="0"/>
              </a:rPr>
              <a:t>http://ingrid.ldeo.columbia.edu/%28/home/alexeyk/mydata/TSsvd.in%29readfile/.SST/.PDO/</a:t>
            </a:r>
            <a:r>
              <a:rPr lang="fr-FR" sz="900">
                <a:ea typeface="ＭＳ Ｐゴシック" charset="0"/>
                <a:cs typeface="ＭＳ Ｐゴシック" charset="0"/>
              </a:rPr>
              <a:t> </a:t>
            </a:r>
          </a:p>
          <a:p>
            <a:pPr>
              <a:lnSpc>
                <a:spcPct val="80000"/>
              </a:lnSpc>
            </a:pPr>
            <a:r>
              <a:rPr lang="fr-FR" sz="900" i="1">
                <a:ea typeface="ＭＳ Ｐゴシック" charset="0"/>
                <a:cs typeface="ＭＳ Ｐゴシック" charset="0"/>
              </a:rPr>
              <a:t>Major changes in northeast Pacific marine ecosystems have been correlated with phase changes in the PDO; warm eras have seen enhanced coastal ocean biological productivity in Alaska and inhibited productivity off the west coast of the contiguous United States, while cold PDO eras have seen the opposite north-south pattern of marine ecosystem productivity.</a:t>
            </a:r>
            <a:r>
              <a:rPr lang="fr-FR" sz="900">
                <a:ea typeface="ＭＳ Ｐゴシック" charset="0"/>
                <a:cs typeface="ＭＳ Ｐゴシック" charset="0"/>
              </a:rPr>
              <a:t> </a:t>
            </a:r>
          </a:p>
          <a:p>
            <a:pPr>
              <a:lnSpc>
                <a:spcPct val="80000"/>
              </a:lnSpc>
            </a:pPr>
            <a:r>
              <a:rPr lang="fr-FR" sz="900" i="1">
                <a:ea typeface="ＭＳ Ｐゴシック" charset="0"/>
                <a:cs typeface="ＭＳ Ｐゴシック" charset="0"/>
              </a:rPr>
              <a:t>Causes for the PDO are not currently known. Likewise, the potential predictability for this climate oscillation are not known. Some climate simulation models produce PDO-like oscillations, although often for different reasons. The mechanisms giving rise to PDO will determine whether skillful decades-long PDO climate predictions are possible. For example, if PDO arises from air-sea interactions that require 10 year ocean adjustment times, then aspects of the phenomenon will (in theory) be predictable at lead times of up to 10 years. Even in the absence of a theoretical understanding, PDO climate information improves season-to-season and year-to-year climate forecasts for North America because of its strong tendency for multi-season and multi-year persistence. From a societal impacts perspective, recognition of PDO is important because it shows that "normal" climate conditions can vary over time periods comparable to the length of a human's lifetime .</a:t>
            </a:r>
            <a:r>
              <a:rPr lang="fr-FR" sz="900">
                <a:ea typeface="ＭＳ Ｐゴシック" charset="0"/>
                <a:cs typeface="ＭＳ Ｐゴシック" charset="0"/>
              </a:rPr>
              <a:t> </a:t>
            </a:r>
          </a:p>
          <a:p>
            <a:pPr>
              <a:lnSpc>
                <a:spcPct val="80000"/>
              </a:lnSpc>
            </a:pPr>
            <a:endParaRPr lang="fr-FR" sz="9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p:cNvSpPr>
          <p:nvPr>
            <p:ph type="sldImg"/>
          </p:nvPr>
        </p:nvSpPr>
        <p:spPr>
          <a:xfrm>
            <a:off x="1131888" y="695325"/>
            <a:ext cx="4567237" cy="3425825"/>
          </a:xfrm>
        </p:spPr>
      </p:sp>
      <p:sp>
        <p:nvSpPr>
          <p:cNvPr id="3" name="Espace réservé des commentaires 2"/>
          <p:cNvSpPr>
            <a:spLocks noGrp="1"/>
          </p:cNvSpPr>
          <p:nvPr>
            <p:ph type="body" idx="1"/>
          </p:nvPr>
        </p:nvSpPr>
        <p:spPr/>
        <p:txBody>
          <a:bodyPr>
            <a:normAutofit/>
          </a:bodyPr>
          <a:lstStyle/>
          <a:p>
            <a:pPr>
              <a:lnSpc>
                <a:spcPct val="80000"/>
              </a:lnSpc>
            </a:pPr>
            <a:endParaRPr lang="fr-FR" sz="90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 n’est pas la SST mais la SSS qui drive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ne force pas l’</a:t>
            </a:r>
            <a:r>
              <a:rPr lang="fr-FR" dirty="0" err="1" smtClean="0"/>
              <a:t>evap</a:t>
            </a:r>
            <a:r>
              <a:rPr lang="fr-FR" dirty="0" smtClean="0"/>
              <a:t> et les </a:t>
            </a:r>
            <a:r>
              <a:rPr lang="fr-FR" dirty="0" err="1" smtClean="0"/>
              <a:t>precip</a:t>
            </a:r>
            <a:r>
              <a:rPr lang="fr-FR" dirty="0" smtClean="0"/>
              <a:t> via les SST</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origine </a:t>
            </a:r>
            <a:r>
              <a:rPr lang="fr-FR" dirty="0" err="1" smtClean="0"/>
              <a:t>ano</a:t>
            </a:r>
            <a:r>
              <a:rPr lang="fr-FR" dirty="0" smtClean="0"/>
              <a:t> SSS </a:t>
            </a:r>
            <a:r>
              <a:rPr lang="fr-FR" dirty="0" err="1" smtClean="0"/>
              <a:t>advective</a:t>
            </a:r>
            <a:r>
              <a:rPr lang="fr-FR" dirty="0" smtClean="0"/>
              <a:t> à partir du Labrador</a:t>
            </a:r>
            <a:r>
              <a:rPr lang="fr-FR" baseline="0" dirty="0" smtClean="0"/>
              <a:t> cf. cycle de Romain</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i.e</a:t>
            </a:r>
            <a:r>
              <a:rPr lang="fr-FR" baseline="0" dirty="0" smtClean="0"/>
              <a:t> on force la </a:t>
            </a:r>
            <a:r>
              <a:rPr lang="fr-FR" baseline="0" dirty="0" err="1" smtClean="0"/>
              <a:t>sea</a:t>
            </a:r>
            <a:r>
              <a:rPr lang="fr-FR" baseline="0" dirty="0" smtClean="0"/>
              <a:t> </a:t>
            </a:r>
            <a:r>
              <a:rPr lang="fr-FR" baseline="0" dirty="0" err="1" smtClean="0"/>
              <a:t>ice</a:t>
            </a:r>
            <a:r>
              <a:rPr lang="fr-FR" baseline="0" dirty="0" smtClean="0"/>
              <a:t> via la SST en GIN, qui « cale » le cycle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 n’est pas la SST mais la SSS qui drive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ne force pas l’</a:t>
            </a:r>
            <a:r>
              <a:rPr lang="fr-FR" dirty="0" err="1" smtClean="0"/>
              <a:t>evap</a:t>
            </a:r>
            <a:r>
              <a:rPr lang="fr-FR" dirty="0" smtClean="0"/>
              <a:t> et les </a:t>
            </a:r>
            <a:r>
              <a:rPr lang="fr-FR" dirty="0" err="1" smtClean="0"/>
              <a:t>precip</a:t>
            </a:r>
            <a:r>
              <a:rPr lang="fr-FR" dirty="0" smtClean="0"/>
              <a:t> via les SST</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origine </a:t>
            </a:r>
            <a:r>
              <a:rPr lang="fr-FR" dirty="0" err="1" smtClean="0"/>
              <a:t>ano</a:t>
            </a:r>
            <a:r>
              <a:rPr lang="fr-FR" dirty="0" smtClean="0"/>
              <a:t> SSS </a:t>
            </a:r>
            <a:r>
              <a:rPr lang="fr-FR" dirty="0" err="1" smtClean="0"/>
              <a:t>advective</a:t>
            </a:r>
            <a:r>
              <a:rPr lang="fr-FR" dirty="0" smtClean="0"/>
              <a:t> à partir du Labrador</a:t>
            </a:r>
            <a:r>
              <a:rPr lang="fr-FR" baseline="0" dirty="0" smtClean="0"/>
              <a:t> cf. cycle de Romain</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i.e</a:t>
            </a:r>
            <a:r>
              <a:rPr lang="fr-FR" baseline="0" dirty="0" smtClean="0"/>
              <a:t> on force la </a:t>
            </a:r>
            <a:r>
              <a:rPr lang="fr-FR" baseline="0" dirty="0" err="1" smtClean="0"/>
              <a:t>sea</a:t>
            </a:r>
            <a:r>
              <a:rPr lang="fr-FR" baseline="0" dirty="0" smtClean="0"/>
              <a:t> </a:t>
            </a:r>
            <a:r>
              <a:rPr lang="fr-FR" baseline="0" dirty="0" err="1" smtClean="0"/>
              <a:t>ice</a:t>
            </a:r>
            <a:r>
              <a:rPr lang="fr-FR" baseline="0" dirty="0" smtClean="0"/>
              <a:t> via la SST en GIN, qui « cale » le cycle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 n’est pas la SST mais la SSS qui drive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ne force pas l’</a:t>
            </a:r>
            <a:r>
              <a:rPr lang="fr-FR" dirty="0" err="1" smtClean="0"/>
              <a:t>evap</a:t>
            </a:r>
            <a:r>
              <a:rPr lang="fr-FR" dirty="0" smtClean="0"/>
              <a:t> et les </a:t>
            </a:r>
            <a:r>
              <a:rPr lang="fr-FR" dirty="0" err="1" smtClean="0"/>
              <a:t>precip</a:t>
            </a:r>
            <a:r>
              <a:rPr lang="fr-FR" dirty="0" smtClean="0"/>
              <a:t> via les SST</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origine </a:t>
            </a:r>
            <a:r>
              <a:rPr lang="fr-FR" dirty="0" err="1" smtClean="0"/>
              <a:t>ano</a:t>
            </a:r>
            <a:r>
              <a:rPr lang="fr-FR" dirty="0" smtClean="0"/>
              <a:t> SSS </a:t>
            </a:r>
            <a:r>
              <a:rPr lang="fr-FR" dirty="0" err="1" smtClean="0"/>
              <a:t>advective</a:t>
            </a:r>
            <a:r>
              <a:rPr lang="fr-FR" dirty="0" smtClean="0"/>
              <a:t> à partir du Labrador</a:t>
            </a:r>
            <a:r>
              <a:rPr lang="fr-FR" baseline="0" dirty="0" smtClean="0"/>
              <a:t> cf. cycle de Romain</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i.e</a:t>
            </a:r>
            <a:r>
              <a:rPr lang="fr-FR" baseline="0" dirty="0" smtClean="0"/>
              <a:t> on force la </a:t>
            </a:r>
            <a:r>
              <a:rPr lang="fr-FR" baseline="0" dirty="0" err="1" smtClean="0"/>
              <a:t>sea</a:t>
            </a:r>
            <a:r>
              <a:rPr lang="fr-FR" baseline="0" dirty="0" smtClean="0"/>
              <a:t> </a:t>
            </a:r>
            <a:r>
              <a:rPr lang="fr-FR" baseline="0" dirty="0" err="1" smtClean="0"/>
              <a:t>ice</a:t>
            </a:r>
            <a:r>
              <a:rPr lang="fr-FR" baseline="0" dirty="0" smtClean="0"/>
              <a:t> via la SST en GIN, qui « cale » le cycle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 n’est pas la SST mais la SSS qui drive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ne force pas l’</a:t>
            </a:r>
            <a:r>
              <a:rPr lang="fr-FR" dirty="0" err="1" smtClean="0"/>
              <a:t>evap</a:t>
            </a:r>
            <a:r>
              <a:rPr lang="fr-FR" dirty="0" smtClean="0"/>
              <a:t> et les </a:t>
            </a:r>
            <a:r>
              <a:rPr lang="fr-FR" dirty="0" err="1" smtClean="0"/>
              <a:t>precip</a:t>
            </a:r>
            <a:r>
              <a:rPr lang="fr-FR" dirty="0" smtClean="0"/>
              <a:t> via les SST</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origine </a:t>
            </a:r>
            <a:r>
              <a:rPr lang="fr-FR" dirty="0" err="1" smtClean="0"/>
              <a:t>ano</a:t>
            </a:r>
            <a:r>
              <a:rPr lang="fr-FR" dirty="0" smtClean="0"/>
              <a:t> SSS </a:t>
            </a:r>
            <a:r>
              <a:rPr lang="fr-FR" dirty="0" err="1" smtClean="0"/>
              <a:t>advective</a:t>
            </a:r>
            <a:r>
              <a:rPr lang="fr-FR" dirty="0" smtClean="0"/>
              <a:t> à partir du Labrador</a:t>
            </a:r>
            <a:r>
              <a:rPr lang="fr-FR" baseline="0" dirty="0" smtClean="0"/>
              <a:t> cf. cycle de Romain</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i.e</a:t>
            </a:r>
            <a:r>
              <a:rPr lang="fr-FR" baseline="0" dirty="0" smtClean="0"/>
              <a:t> on force la </a:t>
            </a:r>
            <a:r>
              <a:rPr lang="fr-FR" baseline="0" dirty="0" err="1" smtClean="0"/>
              <a:t>sea</a:t>
            </a:r>
            <a:r>
              <a:rPr lang="fr-FR" baseline="0" dirty="0" smtClean="0"/>
              <a:t> </a:t>
            </a:r>
            <a:r>
              <a:rPr lang="fr-FR" baseline="0" dirty="0" err="1" smtClean="0"/>
              <a:t>ice</a:t>
            </a:r>
            <a:r>
              <a:rPr lang="fr-FR" baseline="0" dirty="0" smtClean="0"/>
              <a:t> via la SST en GIN, qui « cale » le cycle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pb</a:t>
            </a:r>
            <a:r>
              <a:rPr lang="fr-FR" dirty="0" smtClean="0"/>
              <a:t> : </a:t>
            </a:r>
            <a:r>
              <a:rPr lang="fr-FR" dirty="0" err="1" smtClean="0"/>
              <a:t>unrealistic</a:t>
            </a:r>
            <a:r>
              <a:rPr lang="fr-FR" dirty="0" smtClean="0"/>
              <a:t> as </a:t>
            </a:r>
            <a:r>
              <a:rPr lang="fr-FR" dirty="0" err="1" smtClean="0"/>
              <a:t>compared</a:t>
            </a:r>
            <a:r>
              <a:rPr lang="fr-FR" dirty="0" smtClean="0"/>
              <a:t> to </a:t>
            </a:r>
            <a:r>
              <a:rPr lang="fr-FR" dirty="0" err="1" smtClean="0"/>
              <a:t>sea</a:t>
            </a:r>
            <a:r>
              <a:rPr lang="fr-FR" dirty="0" smtClean="0"/>
              <a:t> </a:t>
            </a:r>
            <a:r>
              <a:rPr lang="fr-FR" dirty="0" err="1" smtClean="0"/>
              <a:t>ice</a:t>
            </a:r>
            <a:r>
              <a:rPr lang="fr-FR" dirty="0" smtClean="0"/>
              <a:t> in the reality</a:t>
            </a:r>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pb</a:t>
            </a:r>
            <a:r>
              <a:rPr lang="fr-FR" dirty="0" smtClean="0"/>
              <a:t> : </a:t>
            </a:r>
            <a:r>
              <a:rPr lang="fr-FR" dirty="0" err="1" smtClean="0"/>
              <a:t>unrealistic</a:t>
            </a:r>
            <a:r>
              <a:rPr lang="fr-FR" dirty="0" smtClean="0"/>
              <a:t> as </a:t>
            </a:r>
            <a:r>
              <a:rPr lang="fr-FR" dirty="0" err="1" smtClean="0"/>
              <a:t>compared</a:t>
            </a:r>
            <a:r>
              <a:rPr lang="fr-FR" dirty="0" smtClean="0"/>
              <a:t> to </a:t>
            </a:r>
            <a:r>
              <a:rPr lang="fr-FR" dirty="0" err="1" smtClean="0"/>
              <a:t>sea</a:t>
            </a:r>
            <a:r>
              <a:rPr lang="fr-FR" dirty="0" smtClean="0"/>
              <a:t> </a:t>
            </a:r>
            <a:r>
              <a:rPr lang="fr-FR" dirty="0" err="1" smtClean="0"/>
              <a:t>ice</a:t>
            </a:r>
            <a:r>
              <a:rPr lang="fr-FR" dirty="0" smtClean="0"/>
              <a:t> in the reality</a:t>
            </a:r>
            <a:endParaRPr lang="fr-FR" dirty="0"/>
          </a:p>
        </p:txBody>
      </p:sp>
      <p:sp>
        <p:nvSpPr>
          <p:cNvPr id="4" name="Espace réservé du numéro de diapositive 3"/>
          <p:cNvSpPr>
            <a:spLocks noGrp="1"/>
          </p:cNvSpPr>
          <p:nvPr>
            <p:ph type="sldNum" sz="quarter" idx="10"/>
          </p:nvPr>
        </p:nvSpPr>
        <p:spPr/>
        <p:txBody>
          <a:bodyPr/>
          <a:lstStyle/>
          <a:p>
            <a:fld id="{52B840DF-12E0-A245-8AB1-608DAB6A11C3}" type="slidenum">
              <a:rPr lang="fr-FR" smtClean="0"/>
              <a:pPr/>
              <a:t>29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10DC6B-C74B-5248-A131-281D1A226146}" type="datetimeFigureOut">
              <a:rPr lang="fr-FR" smtClean="0"/>
              <a:pPr/>
              <a:t>06/12/11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DADA92-5592-6944-8189-40CAAE6D0A90}" type="slidenum">
              <a:rPr lang="fr-FR" smtClean="0"/>
              <a:pPr/>
              <a:t>‹#›</a:t>
            </a:fld>
            <a:endParaRPr lang="fr-F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DADA92-5592-6944-8189-40CAAE6D0A90}" type="slidenum">
              <a:rPr lang="fr-FR" smtClean="0"/>
              <a:pPr/>
              <a:t>‹#›</a:t>
            </a:fld>
            <a:endParaRPr lang="fr-F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10DC6B-C74B-5248-A131-281D1A226146}" type="datetimeFigureOut">
              <a:rPr lang="fr-FR" smtClean="0"/>
              <a:pPr/>
              <a:t>06/12/11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8A10DC6B-C74B-5248-A131-281D1A226146}" type="datetimeFigureOut">
              <a:rPr lang="fr-FR" smtClean="0"/>
              <a:pPr/>
              <a:t>06/12/11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8A10DC6B-C74B-5248-A131-281D1A226146}" type="datetimeFigureOut">
              <a:rPr lang="fr-FR" smtClean="0"/>
              <a:pPr/>
              <a:t>06/12/11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8A10DC6B-C74B-5248-A131-281D1A226146}" type="datetimeFigureOut">
              <a:rPr lang="fr-FR" smtClean="0"/>
              <a:pPr/>
              <a:t>06/12/11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0DC6B-C74B-5248-A131-281D1A226146}" type="datetimeFigureOut">
              <a:rPr lang="fr-FR" smtClean="0"/>
              <a:pPr/>
              <a:t>06/12/11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10DC6B-C74B-5248-A131-281D1A226146}" type="datetimeFigureOut">
              <a:rPr lang="fr-FR" smtClean="0"/>
              <a:pPr/>
              <a:t>06/12/11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DADA92-5592-6944-8189-40CAAE6D0A90}"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A10DC6B-C74B-5248-A131-281D1A226146}" type="datetimeFigureOut">
              <a:rPr lang="fr-FR" smtClean="0"/>
              <a:pPr/>
              <a:t>06/12/11</a:t>
            </a:fld>
            <a:endParaRPr lang="fr-F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fr-F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02DADA92-5592-6944-8189-40CAAE6D0A9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7800" y="1475533"/>
            <a:ext cx="6297079" cy="1724867"/>
          </a:xfrm>
        </p:spPr>
        <p:txBody>
          <a:bodyPr>
            <a:noAutofit/>
          </a:bodyPr>
          <a:lstStyle/>
          <a:p>
            <a:r>
              <a:rPr lang="fr-FR" sz="3600" b="1" dirty="0" smtClean="0"/>
              <a:t>Initialisation, </a:t>
            </a:r>
            <a:r>
              <a:rPr lang="fr-FR" sz="3600" b="1" dirty="0" err="1" smtClean="0"/>
              <a:t>predictability</a:t>
            </a:r>
            <a:r>
              <a:rPr lang="fr-FR" sz="3600" b="1" dirty="0" smtClean="0"/>
              <a:t> and future of the AMOC</a:t>
            </a:r>
            <a:endParaRPr lang="fr-FR" sz="3600" b="1" dirty="0"/>
          </a:p>
        </p:txBody>
      </p:sp>
      <p:sp>
        <p:nvSpPr>
          <p:cNvPr id="3" name="Sous-titre 2"/>
          <p:cNvSpPr>
            <a:spLocks noGrp="1"/>
          </p:cNvSpPr>
          <p:nvPr>
            <p:ph type="subTitle" idx="1"/>
          </p:nvPr>
        </p:nvSpPr>
        <p:spPr>
          <a:xfrm>
            <a:off x="1403648" y="3579159"/>
            <a:ext cx="6144678" cy="916641"/>
          </a:xfrm>
        </p:spPr>
        <p:txBody>
          <a:bodyPr>
            <a:normAutofit/>
          </a:bodyPr>
          <a:lstStyle/>
          <a:p>
            <a:r>
              <a:rPr lang="fr-FR" sz="2400" b="1" dirty="0" smtClean="0"/>
              <a:t>Didier Swingedouw</a:t>
            </a:r>
          </a:p>
        </p:txBody>
      </p:sp>
      <p:sp>
        <p:nvSpPr>
          <p:cNvPr id="7" name="Sous-titre 2"/>
          <p:cNvSpPr txBox="1">
            <a:spLocks/>
          </p:cNvSpPr>
          <p:nvPr/>
        </p:nvSpPr>
        <p:spPr>
          <a:xfrm>
            <a:off x="1307642" y="4996195"/>
            <a:ext cx="6144678" cy="916641"/>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dirty="0" smtClean="0"/>
              <a:t>Juliette Mignot</a:t>
            </a:r>
            <a:r>
              <a:rPr lang="fr-FR" dirty="0"/>
              <a:t>, </a:t>
            </a:r>
            <a:r>
              <a:rPr lang="fr-FR" dirty="0" smtClean="0"/>
              <a:t>Romain Escudier, Sonia </a:t>
            </a:r>
            <a:r>
              <a:rPr lang="fr-FR" dirty="0" err="1" smtClean="0"/>
              <a:t>Labetoulle</a:t>
            </a:r>
            <a:r>
              <a:rPr lang="fr-FR" dirty="0"/>
              <a:t>, Eric </a:t>
            </a:r>
            <a:r>
              <a:rPr lang="fr-FR" dirty="0" err="1" smtClean="0"/>
              <a:t>Guilyardi</a:t>
            </a:r>
            <a:endParaRPr lang="fr-FR" dirty="0" smtClean="0"/>
          </a:p>
          <a:p>
            <a:r>
              <a:rPr lang="en-GB" dirty="0" smtClean="0"/>
              <a:t>Christian </a:t>
            </a:r>
            <a:r>
              <a:rPr lang="en-GB" dirty="0" err="1" smtClean="0"/>
              <a:t>Rodehacke</a:t>
            </a:r>
            <a:r>
              <a:rPr lang="en-GB" dirty="0" smtClean="0"/>
              <a:t>, </a:t>
            </a:r>
            <a:r>
              <a:rPr lang="en-GB" dirty="0"/>
              <a:t>Erik </a:t>
            </a:r>
            <a:r>
              <a:rPr lang="en-GB" dirty="0" smtClean="0"/>
              <a:t>Behrens, </a:t>
            </a:r>
            <a:r>
              <a:rPr lang="en-GB" dirty="0"/>
              <a:t>Matthew </a:t>
            </a:r>
            <a:r>
              <a:rPr lang="en-GB" dirty="0" smtClean="0"/>
              <a:t>Menary, </a:t>
            </a:r>
            <a:r>
              <a:rPr lang="en-GB" dirty="0"/>
              <a:t>Steffen </a:t>
            </a:r>
            <a:r>
              <a:rPr lang="en-GB" dirty="0" smtClean="0"/>
              <a:t>Olsen, </a:t>
            </a:r>
            <a:r>
              <a:rPr lang="en-GB" dirty="0"/>
              <a:t>Yongqi </a:t>
            </a:r>
            <a:r>
              <a:rPr lang="en-GB" dirty="0" err="1" smtClean="0"/>
              <a:t>Gao</a:t>
            </a:r>
            <a:r>
              <a:rPr lang="en-GB" dirty="0" smtClean="0"/>
              <a:t>, </a:t>
            </a:r>
            <a:r>
              <a:rPr lang="en-GB" dirty="0"/>
              <a:t>Uwe </a:t>
            </a:r>
            <a:r>
              <a:rPr lang="en-GB" dirty="0" smtClean="0"/>
              <a:t>Mikolajewicz, </a:t>
            </a:r>
            <a:r>
              <a:rPr lang="en-GB" dirty="0"/>
              <a:t>Arne </a:t>
            </a:r>
            <a:r>
              <a:rPr lang="en-GB" dirty="0" err="1" smtClean="0"/>
              <a:t>Biastoch</a:t>
            </a:r>
            <a:endParaRPr lang="fr-FR" dirty="0"/>
          </a:p>
          <a:p>
            <a:endParaRPr lang="fr-FR" dirty="0" smtClean="0"/>
          </a:p>
        </p:txBody>
      </p:sp>
      <p:pic>
        <p:nvPicPr>
          <p:cNvPr id="8" name="Image 7" descr="Logo_LS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12701"/>
            <a:ext cx="1968500" cy="987030"/>
          </a:xfrm>
          <a:prstGeom prst="rect">
            <a:avLst/>
          </a:prstGeom>
        </p:spPr>
      </p:pic>
      <p:pic>
        <p:nvPicPr>
          <p:cNvPr id="9" name="Image 8" descr="IPS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1346200" cy="1143426"/>
          </a:xfrm>
          <a:prstGeom prst="rect">
            <a:avLst/>
          </a:prstGeom>
        </p:spPr>
      </p:pic>
      <p:pic>
        <p:nvPicPr>
          <p:cNvPr id="10" name="Image 9" descr="CNRSfr-Q.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900" y="88901"/>
            <a:ext cx="825500" cy="825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200"/>
            <a:ext cx="9144000" cy="959224"/>
          </a:xfrm>
        </p:spPr>
        <p:txBody>
          <a:bodyPr/>
          <a:lstStyle/>
          <a:p>
            <a:r>
              <a:rPr lang="fr-FR" dirty="0" err="1" smtClean="0"/>
              <a:t>Tool</a:t>
            </a:r>
            <a:r>
              <a:rPr lang="fr-FR" dirty="0" smtClean="0"/>
              <a:t>: IPSL-CM5 </a:t>
            </a:r>
            <a:r>
              <a:rPr lang="fr-FR" dirty="0" err="1" smtClean="0"/>
              <a:t>coupled</a:t>
            </a:r>
            <a:r>
              <a:rPr lang="fr-FR" dirty="0" smtClean="0"/>
              <a:t> model</a:t>
            </a:r>
            <a:endParaRPr lang="fr-FR" dirty="0"/>
          </a:p>
        </p:txBody>
      </p:sp>
      <p:sp>
        <p:nvSpPr>
          <p:cNvPr id="3" name="Espace réservé du contenu 2"/>
          <p:cNvSpPr>
            <a:spLocks noGrp="1"/>
          </p:cNvSpPr>
          <p:nvPr>
            <p:ph idx="1"/>
          </p:nvPr>
        </p:nvSpPr>
        <p:spPr>
          <a:xfrm>
            <a:off x="179512" y="1916832"/>
            <a:ext cx="4896544" cy="4680000"/>
          </a:xfrm>
        </p:spPr>
        <p:txBody>
          <a:bodyPr>
            <a:normAutofit/>
          </a:bodyPr>
          <a:lstStyle/>
          <a:p>
            <a:r>
              <a:rPr lang="fr-FR" sz="2000" dirty="0" err="1" smtClean="0"/>
              <a:t>Low</a:t>
            </a:r>
            <a:r>
              <a:rPr lang="fr-FR" sz="2000" dirty="0" smtClean="0"/>
              <a:t> </a:t>
            </a:r>
            <a:r>
              <a:rPr lang="fr-FR" sz="2000" dirty="0" err="1" smtClean="0"/>
              <a:t>resolution</a:t>
            </a:r>
            <a:r>
              <a:rPr lang="fr-FR" sz="2000" dirty="0" smtClean="0"/>
              <a:t> version of the model</a:t>
            </a:r>
          </a:p>
          <a:p>
            <a:pPr lvl="1"/>
            <a:r>
              <a:rPr lang="fr-FR" sz="2000" dirty="0" err="1"/>
              <a:t>Ocean</a:t>
            </a:r>
            <a:r>
              <a:rPr lang="fr-FR" sz="2000" dirty="0"/>
              <a:t>: NEMO-ORCA2 (149x182xL31)</a:t>
            </a:r>
          </a:p>
          <a:p>
            <a:pPr lvl="1"/>
            <a:r>
              <a:rPr lang="fr-FR" sz="2000" dirty="0" err="1"/>
              <a:t>Atmosphere</a:t>
            </a:r>
            <a:r>
              <a:rPr lang="fr-FR" sz="2000" dirty="0"/>
              <a:t>: </a:t>
            </a:r>
            <a:r>
              <a:rPr lang="fr-FR" sz="2000" dirty="0" err="1"/>
              <a:t>LMDz</a:t>
            </a:r>
            <a:r>
              <a:rPr lang="fr-FR" sz="2000" dirty="0"/>
              <a:t> (96x96xL39)</a:t>
            </a:r>
          </a:p>
          <a:p>
            <a:pPr lvl="1"/>
            <a:r>
              <a:rPr lang="fr-FR" sz="2000" dirty="0" err="1"/>
              <a:t>Sea</a:t>
            </a:r>
            <a:r>
              <a:rPr lang="fr-FR" sz="2000" dirty="0"/>
              <a:t> </a:t>
            </a:r>
            <a:r>
              <a:rPr lang="fr-FR" sz="2000" dirty="0" err="1"/>
              <a:t>ice</a:t>
            </a:r>
            <a:r>
              <a:rPr lang="fr-FR" sz="2000" dirty="0"/>
              <a:t>: Lim2</a:t>
            </a:r>
          </a:p>
          <a:p>
            <a:pPr lvl="1"/>
            <a:r>
              <a:rPr lang="fr-FR" sz="2000" dirty="0" err="1" smtClean="0"/>
              <a:t>Biogeochemistry</a:t>
            </a:r>
            <a:r>
              <a:rPr lang="fr-FR" sz="2000" dirty="0" smtClean="0"/>
              <a:t> </a:t>
            </a:r>
            <a:r>
              <a:rPr lang="fr-FR" sz="2000" dirty="0"/>
              <a:t>in the </a:t>
            </a:r>
            <a:r>
              <a:rPr lang="fr-FR" sz="2000" dirty="0" err="1"/>
              <a:t>ocean</a:t>
            </a:r>
            <a:r>
              <a:rPr lang="fr-FR" sz="2000" dirty="0"/>
              <a:t>: PISCES </a:t>
            </a:r>
            <a:endParaRPr lang="fr-FR" sz="2000" dirty="0" smtClean="0"/>
          </a:p>
          <a:p>
            <a:r>
              <a:rPr lang="fr-FR" sz="2000" dirty="0" smtClean="0"/>
              <a:t>Important </a:t>
            </a:r>
            <a:r>
              <a:rPr lang="fr-FR" sz="2000" dirty="0" err="1" smtClean="0"/>
              <a:t>biases</a:t>
            </a:r>
            <a:r>
              <a:rPr lang="fr-FR" sz="2000" dirty="0" smtClean="0"/>
              <a:t> to </a:t>
            </a:r>
            <a:r>
              <a:rPr lang="fr-FR" sz="2000" dirty="0" err="1" smtClean="0"/>
              <a:t>be</a:t>
            </a:r>
            <a:r>
              <a:rPr lang="fr-FR" sz="2000" dirty="0" smtClean="0"/>
              <a:t> </a:t>
            </a:r>
            <a:r>
              <a:rPr lang="fr-FR" sz="2000" dirty="0" err="1" smtClean="0"/>
              <a:t>kept</a:t>
            </a:r>
            <a:r>
              <a:rPr lang="fr-FR" sz="2000" dirty="0" smtClean="0"/>
              <a:t> in </a:t>
            </a:r>
            <a:r>
              <a:rPr lang="fr-FR" sz="2000" dirty="0" err="1" smtClean="0"/>
              <a:t>mind</a:t>
            </a:r>
            <a:endParaRPr lang="fr-FR" sz="2000" dirty="0" smtClean="0"/>
          </a:p>
          <a:p>
            <a:pPr lvl="1"/>
            <a:r>
              <a:rPr lang="fr-FR" sz="1800" dirty="0" err="1" smtClean="0"/>
              <a:t>Only</a:t>
            </a:r>
            <a:r>
              <a:rPr lang="fr-FR" sz="1800" dirty="0" smtClean="0"/>
              <a:t> 10.3 Sv of AMOC</a:t>
            </a:r>
          </a:p>
          <a:p>
            <a:pPr lvl="1"/>
            <a:r>
              <a:rPr lang="fr-FR" sz="1800" dirty="0" err="1" smtClean="0"/>
              <a:t>Almost</a:t>
            </a:r>
            <a:r>
              <a:rPr lang="fr-FR" sz="1800" dirty="0" smtClean="0"/>
              <a:t> no convection in the Labrador </a:t>
            </a:r>
            <a:r>
              <a:rPr lang="fr-FR" sz="1800" dirty="0" err="1" smtClean="0"/>
              <a:t>Sea</a:t>
            </a:r>
            <a:endParaRPr lang="fr-FR" sz="1800" dirty="0" smtClean="0"/>
          </a:p>
          <a:p>
            <a:pPr lvl="1"/>
            <a:endParaRPr lang="fr-FR" dirty="0" smtClean="0"/>
          </a:p>
          <a:p>
            <a:pPr lvl="1"/>
            <a:endParaRPr lang="fr-FR" dirty="0" smtClean="0"/>
          </a:p>
          <a:p>
            <a:pPr lvl="1"/>
            <a:endParaRPr lang="fr-FR" dirty="0" smtClean="0"/>
          </a:p>
        </p:txBody>
      </p:sp>
      <p:sp>
        <p:nvSpPr>
          <p:cNvPr id="4" name="Espace réservé du contenu 2"/>
          <p:cNvSpPr txBox="1">
            <a:spLocks/>
          </p:cNvSpPr>
          <p:nvPr/>
        </p:nvSpPr>
        <p:spPr>
          <a:xfrm>
            <a:off x="-361950" y="5029200"/>
            <a:ext cx="9353550" cy="1981200"/>
          </a:xfrm>
          <a:prstGeom prst="rect">
            <a:avLst/>
          </a:prstGeom>
        </p:spPr>
        <p:txBody>
          <a:bodyPr vert="horz" lIns="91440" tIns="45720" rIns="91440" bIns="45720" rtlCol="0">
            <a:normAutofit/>
          </a:bodyPr>
          <a:lstStyle/>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tabLst/>
              <a:defRPr/>
            </a:pPr>
            <a:endParaRPr kumimoji="0" lang="fr-FR" sz="2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7" name="Espace réservé du contenu 2"/>
          <p:cNvSpPr txBox="1">
            <a:spLocks/>
          </p:cNvSpPr>
          <p:nvPr/>
        </p:nvSpPr>
        <p:spPr>
          <a:xfrm>
            <a:off x="4743449" y="2324006"/>
            <a:ext cx="4248151" cy="3714000"/>
          </a:xfrm>
          <a:prstGeom prst="rect">
            <a:avLst/>
          </a:prstGeom>
        </p:spPr>
        <p:txBody>
          <a:bodyPr vert="horz" lIns="91440" tIns="45720" rIns="91440" bIns="45720" rtlCol="0">
            <a:normAutofit/>
          </a:bodyPr>
          <a:lstStyle/>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5" name="Image 4"/>
          <p:cNvPicPr>
            <a:picLocks noChangeAspect="1"/>
          </p:cNvPicPr>
          <p:nvPr/>
        </p:nvPicPr>
        <p:blipFill>
          <a:blip r:embed="rId2"/>
          <a:stretch>
            <a:fillRect/>
          </a:stretch>
        </p:blipFill>
        <p:spPr>
          <a:xfrm>
            <a:off x="5174260" y="1972122"/>
            <a:ext cx="3969740" cy="4121174"/>
          </a:xfrm>
          <a:prstGeom prst="rect">
            <a:avLst/>
          </a:prstGeom>
        </p:spPr>
      </p:pic>
      <p:sp>
        <p:nvSpPr>
          <p:cNvPr id="6" name="ZoneTexte 5"/>
          <p:cNvSpPr txBox="1"/>
          <p:nvPr/>
        </p:nvSpPr>
        <p:spPr>
          <a:xfrm>
            <a:off x="5796136" y="1763524"/>
            <a:ext cx="2952328" cy="369332"/>
          </a:xfrm>
          <a:prstGeom prst="rect">
            <a:avLst/>
          </a:prstGeom>
          <a:noFill/>
        </p:spPr>
        <p:txBody>
          <a:bodyPr wrap="square" rtlCol="0">
            <a:spAutoFit/>
          </a:bodyPr>
          <a:lstStyle/>
          <a:p>
            <a:r>
              <a:rPr lang="fr-FR" dirty="0" smtClean="0"/>
              <a:t>Mixed layer </a:t>
            </a:r>
            <a:r>
              <a:rPr lang="fr-FR" dirty="0" err="1" smtClean="0"/>
              <a:t>depth</a:t>
            </a:r>
            <a:r>
              <a:rPr lang="fr-FR" dirty="0" smtClean="0"/>
              <a:t> in JFM</a:t>
            </a:r>
            <a:endParaRPr lang="fr-FR" dirty="0"/>
          </a:p>
        </p:txBody>
      </p:sp>
    </p:spTree>
    <p:extLst>
      <p:ext uri="{BB962C8B-B14F-4D97-AF65-F5344CB8AC3E}">
        <p14:creationId xmlns:p14="http://schemas.microsoft.com/office/powerpoint/2010/main" val="2934739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5108159" y="4149080"/>
            <a:ext cx="3784321" cy="2708920"/>
          </a:xfrm>
          <a:prstGeom prst="rect">
            <a:avLst/>
          </a:prstGeom>
        </p:spPr>
      </p:pic>
      <p:pic>
        <p:nvPicPr>
          <p:cNvPr id="10" name="Image 9"/>
          <p:cNvPicPr>
            <a:picLocks noChangeAspect="1"/>
          </p:cNvPicPr>
          <p:nvPr/>
        </p:nvPicPr>
        <p:blipFill>
          <a:blip r:embed="rId3"/>
          <a:stretch>
            <a:fillRect/>
          </a:stretch>
        </p:blipFill>
        <p:spPr>
          <a:xfrm>
            <a:off x="4716015" y="1108041"/>
            <a:ext cx="4427985" cy="3012856"/>
          </a:xfrm>
          <a:prstGeom prst="rect">
            <a:avLst/>
          </a:prstGeom>
        </p:spPr>
      </p:pic>
      <p:sp>
        <p:nvSpPr>
          <p:cNvPr id="2" name="Titre 1"/>
          <p:cNvSpPr>
            <a:spLocks noGrp="1"/>
          </p:cNvSpPr>
          <p:nvPr>
            <p:ph type="title"/>
          </p:nvPr>
        </p:nvSpPr>
        <p:spPr>
          <a:xfrm>
            <a:off x="408438" y="-171400"/>
            <a:ext cx="8412034" cy="936104"/>
          </a:xfrm>
        </p:spPr>
        <p:txBody>
          <a:bodyPr/>
          <a:lstStyle/>
          <a:p>
            <a:r>
              <a:rPr lang="fr-FR" sz="3200" dirty="0" err="1" smtClean="0"/>
              <a:t>Decadal</a:t>
            </a:r>
            <a:r>
              <a:rPr lang="fr-FR" sz="3200" dirty="0" smtClean="0"/>
              <a:t> </a:t>
            </a:r>
            <a:r>
              <a:rPr lang="fr-FR" sz="3200" dirty="0" err="1" smtClean="0"/>
              <a:t>variability</a:t>
            </a:r>
            <a:r>
              <a:rPr lang="fr-FR" sz="3200" dirty="0" smtClean="0"/>
              <a:t> in the IPSL-CM5 model</a:t>
            </a:r>
            <a:endParaRPr lang="fr-FR" sz="3200" dirty="0"/>
          </a:p>
        </p:txBody>
      </p:sp>
      <p:sp>
        <p:nvSpPr>
          <p:cNvPr id="5" name="Espace réservé du contenu 2"/>
          <p:cNvSpPr>
            <a:spLocks noGrp="1"/>
          </p:cNvSpPr>
          <p:nvPr>
            <p:ph idx="1"/>
          </p:nvPr>
        </p:nvSpPr>
        <p:spPr>
          <a:xfrm>
            <a:off x="107503" y="1988840"/>
            <a:ext cx="4608512" cy="4680000"/>
          </a:xfrm>
        </p:spPr>
        <p:txBody>
          <a:bodyPr>
            <a:normAutofit/>
          </a:bodyPr>
          <a:lstStyle/>
          <a:p>
            <a:pPr lvl="1"/>
            <a:r>
              <a:rPr lang="fr-FR" dirty="0" smtClean="0"/>
              <a:t>20-year cycle for the AMOC</a:t>
            </a:r>
          </a:p>
          <a:p>
            <a:pPr lvl="1"/>
            <a:r>
              <a:rPr lang="fr-FR" dirty="0" smtClean="0"/>
              <a:t>Impact on the </a:t>
            </a:r>
            <a:r>
              <a:rPr lang="fr-FR" dirty="0" err="1" smtClean="0"/>
              <a:t>ocean</a:t>
            </a:r>
            <a:r>
              <a:rPr lang="fr-FR" dirty="0" smtClean="0"/>
              <a:t> </a:t>
            </a:r>
            <a:r>
              <a:rPr lang="fr-FR" dirty="0" err="1" smtClean="0"/>
              <a:t>heat</a:t>
            </a:r>
            <a:r>
              <a:rPr lang="fr-FR" dirty="0" smtClean="0"/>
              <a:t> transport </a:t>
            </a:r>
            <a:r>
              <a:rPr lang="fr-FR" dirty="0" err="1" smtClean="0"/>
              <a:t>at</a:t>
            </a:r>
            <a:r>
              <a:rPr lang="fr-FR" dirty="0" smtClean="0"/>
              <a:t> </a:t>
            </a:r>
            <a:r>
              <a:rPr lang="fr-FR" dirty="0" err="1" smtClean="0"/>
              <a:t>different</a:t>
            </a:r>
            <a:r>
              <a:rPr lang="fr-FR" dirty="0" smtClean="0"/>
              <a:t> latitudes in the Atlantic </a:t>
            </a:r>
            <a:r>
              <a:rPr lang="fr-FR" dirty="0" err="1" smtClean="0"/>
              <a:t>Ocean</a:t>
            </a:r>
            <a:endParaRPr lang="fr-FR" dirty="0" smtClean="0"/>
          </a:p>
          <a:p>
            <a:pPr lvl="1"/>
            <a:endParaRPr lang="fr-FR" dirty="0" smtClean="0"/>
          </a:p>
          <a:p>
            <a:pPr lvl="1"/>
            <a:endParaRPr lang="fr-FR" dirty="0" smtClean="0"/>
          </a:p>
        </p:txBody>
      </p:sp>
      <p:sp>
        <p:nvSpPr>
          <p:cNvPr id="6" name="ZoneTexte 5"/>
          <p:cNvSpPr txBox="1"/>
          <p:nvPr/>
        </p:nvSpPr>
        <p:spPr>
          <a:xfrm>
            <a:off x="971600" y="5157192"/>
            <a:ext cx="3124200" cy="369332"/>
          </a:xfrm>
          <a:prstGeom prst="rect">
            <a:avLst/>
          </a:prstGeom>
          <a:noFill/>
        </p:spPr>
        <p:txBody>
          <a:bodyPr wrap="square" rtlCol="0">
            <a:spAutoFit/>
          </a:bodyPr>
          <a:lstStyle/>
          <a:p>
            <a:r>
              <a:rPr lang="fr-FR" dirty="0" smtClean="0"/>
              <a:t>Escudier et al. </a:t>
            </a:r>
            <a:r>
              <a:rPr lang="fr-FR" dirty="0" err="1" smtClean="0"/>
              <a:t>sub</a:t>
            </a:r>
            <a:r>
              <a:rPr lang="fr-FR" dirty="0" smtClean="0"/>
              <a:t>.</a:t>
            </a:r>
            <a:endParaRPr lang="fr-FR" dirty="0"/>
          </a:p>
        </p:txBody>
      </p:sp>
      <p:sp>
        <p:nvSpPr>
          <p:cNvPr id="7" name="Rectangle 6"/>
          <p:cNvSpPr/>
          <p:nvPr/>
        </p:nvSpPr>
        <p:spPr>
          <a:xfrm>
            <a:off x="5436096" y="908720"/>
            <a:ext cx="3312368" cy="36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1000 </a:t>
            </a:r>
            <a:r>
              <a:rPr lang="fr-FR" sz="1200" dirty="0" err="1" smtClean="0">
                <a:solidFill>
                  <a:srgbClr val="000000"/>
                </a:solidFill>
              </a:rPr>
              <a:t>years</a:t>
            </a:r>
            <a:r>
              <a:rPr lang="fr-FR" sz="1200" dirty="0" smtClean="0">
                <a:solidFill>
                  <a:srgbClr val="000000"/>
                </a:solidFill>
              </a:rPr>
              <a:t> AMOC max (</a:t>
            </a:r>
            <a:r>
              <a:rPr lang="fr-FR" sz="1200" dirty="0" err="1" smtClean="0">
                <a:solidFill>
                  <a:srgbClr val="000000"/>
                </a:solidFill>
              </a:rPr>
              <a:t>preind</a:t>
            </a:r>
            <a:r>
              <a:rPr lang="fr-FR" sz="1200" dirty="0" smtClean="0">
                <a:solidFill>
                  <a:srgbClr val="000000"/>
                </a:solidFill>
              </a:rPr>
              <a:t>. simulation)</a:t>
            </a:r>
            <a:endParaRPr lang="fr-FR" sz="1200" dirty="0">
              <a:solidFill>
                <a:srgbClr val="000000"/>
              </a:solidFill>
            </a:endParaRPr>
          </a:p>
        </p:txBody>
      </p:sp>
      <p:sp>
        <p:nvSpPr>
          <p:cNvPr id="8" name="Rectangle 7"/>
          <p:cNvSpPr/>
          <p:nvPr/>
        </p:nvSpPr>
        <p:spPr>
          <a:xfrm>
            <a:off x="4932040" y="4120896"/>
            <a:ext cx="4104456" cy="17219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Cross-</a:t>
            </a:r>
            <a:r>
              <a:rPr lang="fr-FR" sz="1200" dirty="0" err="1" smtClean="0">
                <a:solidFill>
                  <a:srgbClr val="000000"/>
                </a:solidFill>
              </a:rPr>
              <a:t>correlation</a:t>
            </a:r>
            <a:r>
              <a:rPr lang="fr-FR" sz="1200" dirty="0" smtClean="0">
                <a:solidFill>
                  <a:srgbClr val="000000"/>
                </a:solidFill>
              </a:rPr>
              <a:t> </a:t>
            </a:r>
            <a:r>
              <a:rPr lang="fr-FR" sz="1200" dirty="0" err="1" smtClean="0">
                <a:solidFill>
                  <a:srgbClr val="000000"/>
                </a:solidFill>
              </a:rPr>
              <a:t>with</a:t>
            </a:r>
            <a:r>
              <a:rPr lang="fr-FR" sz="1200" dirty="0" smtClean="0">
                <a:solidFill>
                  <a:srgbClr val="000000"/>
                </a:solidFill>
              </a:rPr>
              <a:t> AMOC max.</a:t>
            </a:r>
            <a:endParaRPr lang="fr-FR" sz="1200" dirty="0">
              <a:solidFill>
                <a:srgbClr val="000000"/>
              </a:solidFill>
            </a:endParaRPr>
          </a:p>
        </p:txBody>
      </p:sp>
    </p:spTree>
    <p:extLst>
      <p:ext uri="{BB962C8B-B14F-4D97-AF65-F5344CB8AC3E}">
        <p14:creationId xmlns:p14="http://schemas.microsoft.com/office/powerpoint/2010/main" val="35362966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smtClean="0"/>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ZoneTexte 5"/>
          <p:cNvSpPr txBox="1"/>
          <p:nvPr/>
        </p:nvSpPr>
        <p:spPr>
          <a:xfrm>
            <a:off x="2771800" y="5904468"/>
            <a:ext cx="3124200" cy="369332"/>
          </a:xfrm>
          <a:prstGeom prst="rect">
            <a:avLst/>
          </a:prstGeom>
          <a:noFill/>
        </p:spPr>
        <p:txBody>
          <a:bodyPr wrap="square" rtlCol="0">
            <a:spAutoFit/>
          </a:bodyPr>
          <a:lstStyle/>
          <a:p>
            <a:r>
              <a:rPr lang="fr-FR" dirty="0" smtClean="0"/>
              <a:t>Escudier et al. </a:t>
            </a:r>
            <a:r>
              <a:rPr lang="fr-FR" dirty="0" err="1" smtClean="0"/>
              <a:t>sub</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549274" y="27432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5638800" y="30861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1620000" y="33768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6324600" y="40386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2930400" y="33768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7812360" y="3031232"/>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3902074" y="27432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7812360" y="306896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7914086" y="3155960"/>
            <a:ext cx="565200" cy="507600"/>
          </a:xfrm>
          <a:prstGeom prst="ellipse">
            <a:avLst/>
          </a:prstGeom>
          <a:solidFill>
            <a:srgbClr val="0000FF"/>
          </a:solidFill>
          <a:ln w="635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dirty="0" err="1" smtClean="0"/>
              <a:t>Low</a:t>
            </a:r>
            <a:endParaRPr lang="fr-FR" sz="900" dirty="0"/>
          </a:p>
        </p:txBody>
      </p:sp>
      <p:sp>
        <p:nvSpPr>
          <p:cNvPr id="16" name="Ellipse 15"/>
          <p:cNvSpPr/>
          <p:nvPr/>
        </p:nvSpPr>
        <p:spPr>
          <a:xfrm>
            <a:off x="2930400" y="19812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1620000" y="198120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7812360" y="3068960"/>
            <a:ext cx="746126" cy="685800"/>
          </a:xfrm>
          <a:prstGeom prst="ellipse">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7914086" y="3155960"/>
            <a:ext cx="565200" cy="507600"/>
          </a:xfrm>
          <a:prstGeom prst="ellipse">
            <a:avLst/>
          </a:prstGeom>
          <a:solidFill>
            <a:srgbClr val="0000FF"/>
          </a:solidFill>
          <a:ln w="635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dirty="0" err="1" smtClean="0"/>
              <a:t>Low</a:t>
            </a:r>
            <a:endParaRPr lang="fr-FR" sz="900" dirty="0"/>
          </a:p>
        </p:txBody>
      </p:sp>
      <p:grpSp>
        <p:nvGrpSpPr>
          <p:cNvPr id="3" name="Grouper 15"/>
          <p:cNvGrpSpPr/>
          <p:nvPr/>
        </p:nvGrpSpPr>
        <p:grpSpPr>
          <a:xfrm>
            <a:off x="6705600" y="2819400"/>
            <a:ext cx="1600200" cy="762000"/>
            <a:chOff x="6705600" y="2819400"/>
            <a:chExt cx="1600200" cy="762000"/>
          </a:xfrm>
        </p:grpSpPr>
        <p:cxnSp>
          <p:nvCxnSpPr>
            <p:cNvPr id="11" name="Connecteur droit avec flèche 10"/>
            <p:cNvCxnSpPr/>
            <p:nvPr/>
          </p:nvCxnSpPr>
          <p:spPr>
            <a:xfrm rot="10800000" flipV="1">
              <a:off x="6705600" y="3124200"/>
              <a:ext cx="1235074" cy="38100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rot="10800000" flipV="1">
              <a:off x="7070726" y="3200400"/>
              <a:ext cx="1235074" cy="38100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rot="10800000" flipV="1">
              <a:off x="7010400" y="2819400"/>
              <a:ext cx="1235074" cy="38100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1" y="-457200"/>
            <a:ext cx="8077199" cy="1336956"/>
          </a:xfrm>
        </p:spPr>
        <p:txBody>
          <a:bodyPr/>
          <a:lstStyle/>
          <a:p>
            <a:r>
              <a:rPr lang="fr-FR" sz="4000" dirty="0" smtClean="0"/>
              <a:t>20-yr cycle </a:t>
            </a:r>
            <a:r>
              <a:rPr lang="fr-FR" sz="4000" dirty="0" err="1"/>
              <a:t>mechanisms</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2"/>
          <a:stretch>
            <a:fillRect/>
          </a:stretch>
        </p:blipFill>
        <p:spPr>
          <a:xfrm>
            <a:off x="0" y="1600201"/>
            <a:ext cx="4876800" cy="3666907"/>
          </a:xfrm>
          <a:prstGeom prst="rect">
            <a:avLst/>
          </a:prstGeom>
        </p:spPr>
      </p:pic>
      <p:pic>
        <p:nvPicPr>
          <p:cNvPr id="14" name="Image 13"/>
          <p:cNvPicPr>
            <a:picLocks noChangeAspect="1"/>
          </p:cNvPicPr>
          <p:nvPr/>
        </p:nvPicPr>
        <p:blipFill>
          <a:blip r:embed="rId3"/>
          <a:stretch>
            <a:fillRect/>
          </a:stretch>
        </p:blipFill>
        <p:spPr>
          <a:xfrm>
            <a:off x="4876800" y="1600200"/>
            <a:ext cx="4314008" cy="3666907"/>
          </a:xfrm>
          <a:prstGeom prst="rect">
            <a:avLst/>
          </a:prstGeom>
        </p:spPr>
      </p:pic>
      <p:sp>
        <p:nvSpPr>
          <p:cNvPr id="6" name="Ellipse 5"/>
          <p:cNvSpPr/>
          <p:nvPr/>
        </p:nvSpPr>
        <p:spPr>
          <a:xfrm>
            <a:off x="549274" y="2743200"/>
            <a:ext cx="746126" cy="685800"/>
          </a:xfrm>
          <a:prstGeom prst="ellipse">
            <a:avLst/>
          </a:prstGeom>
          <a:noFill/>
          <a:ln w="63500">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5638800" y="3086100"/>
            <a:ext cx="746126" cy="685800"/>
          </a:xfrm>
          <a:prstGeom prst="ellipse">
            <a:avLst/>
          </a:prstGeom>
          <a:noFill/>
          <a:ln w="635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31440"/>
            <a:ext cx="9144000" cy="1336956"/>
          </a:xfrm>
        </p:spPr>
        <p:txBody>
          <a:bodyPr/>
          <a:lstStyle/>
          <a:p>
            <a:r>
              <a:rPr lang="fr-FR" sz="4000" dirty="0" smtClean="0"/>
              <a:t>Agreement </a:t>
            </a:r>
            <a:r>
              <a:rPr lang="fr-FR" sz="4000" dirty="0" err="1" smtClean="0"/>
              <a:t>with</a:t>
            </a:r>
            <a:r>
              <a:rPr lang="fr-FR" sz="4000" dirty="0" smtClean="0"/>
              <a:t> </a:t>
            </a:r>
            <a:r>
              <a:rPr lang="fr-FR" sz="4000" dirty="0" err="1" smtClean="0"/>
              <a:t>GSAs</a:t>
            </a:r>
            <a:r>
              <a:rPr lang="fr-FR" sz="4000" dirty="0" smtClean="0"/>
              <a:t> anomalies?</a:t>
            </a:r>
            <a:endParaRPr lang="fr-FR" sz="4000" dirty="0"/>
          </a:p>
        </p:txBody>
      </p:sp>
      <p:pic>
        <p:nvPicPr>
          <p:cNvPr id="3" name="Image 2"/>
          <p:cNvPicPr>
            <a:picLocks noChangeAspect="1"/>
          </p:cNvPicPr>
          <p:nvPr/>
        </p:nvPicPr>
        <p:blipFill>
          <a:blip r:embed="rId2"/>
          <a:stretch>
            <a:fillRect/>
          </a:stretch>
        </p:blipFill>
        <p:spPr>
          <a:xfrm>
            <a:off x="1041400" y="1124744"/>
            <a:ext cx="7060600" cy="5701758"/>
          </a:xfrm>
          <a:prstGeom prst="rect">
            <a:avLst/>
          </a:prstGeom>
        </p:spPr>
      </p:pic>
      <p:sp>
        <p:nvSpPr>
          <p:cNvPr id="9" name="Ellipse 8"/>
          <p:cNvSpPr/>
          <p:nvPr/>
        </p:nvSpPr>
        <p:spPr>
          <a:xfrm>
            <a:off x="4077666" y="2996952"/>
            <a:ext cx="1286422" cy="792088"/>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1763688" y="3149352"/>
            <a:ext cx="1574454" cy="1261864"/>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5796136" y="2852936"/>
            <a:ext cx="1574454" cy="1261864"/>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3043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2" descr="exFig1.jpg"/>
          <p:cNvPicPr>
            <a:picLocks noChangeAspect="1"/>
          </p:cNvPicPr>
          <p:nvPr/>
        </p:nvPicPr>
        <p:blipFill>
          <a:blip r:embed="rId2">
            <a:extLst>
              <a:ext uri="{28A0092B-C50C-407E-A947-70E740481C1C}">
                <a14:useLocalDpi xmlns:a14="http://schemas.microsoft.com/office/drawing/2010/main" val="0"/>
              </a:ext>
            </a:extLst>
          </a:blip>
          <a:srcRect t="5270"/>
          <a:stretch>
            <a:fillRect/>
          </a:stretch>
        </p:blipFill>
        <p:spPr bwMode="auto">
          <a:xfrm>
            <a:off x="1296000" y="1365264"/>
            <a:ext cx="6552000" cy="499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
          <p:cNvSpPr txBox="1">
            <a:spLocks noChangeArrowheads="1"/>
          </p:cNvSpPr>
          <p:nvPr/>
        </p:nvSpPr>
        <p:spPr bwMode="auto">
          <a:xfrm>
            <a:off x="632160" y="180019"/>
            <a:ext cx="7948800" cy="10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6" tIns="45718" rIns="91436" bIns="45718"/>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pPr algn="ctr" eaLnBrk="1" hangingPunct="1">
              <a:lnSpc>
                <a:spcPct val="104000"/>
              </a:lnSpc>
              <a:buClr>
                <a:srgbClr val="FFAF03"/>
              </a:buClr>
              <a:buFont typeface="Century Gothic" charset="0"/>
              <a:buNone/>
            </a:pPr>
            <a:r>
              <a:rPr lang="en-US" sz="4400" dirty="0" smtClean="0">
                <a:solidFill>
                  <a:schemeClr val="accent1"/>
                </a:solidFill>
                <a:latin typeface="Century Gothic" charset="0"/>
              </a:rPr>
              <a:t>Uncertainty in future climate</a:t>
            </a:r>
            <a:endParaRPr lang="en-US" sz="4400" dirty="0">
              <a:solidFill>
                <a:schemeClr val="accent1"/>
              </a:solidFill>
              <a:latin typeface="Century Gothic" charset="0"/>
            </a:endParaRPr>
          </a:p>
        </p:txBody>
      </p:sp>
      <p:sp>
        <p:nvSpPr>
          <p:cNvPr id="22532" name="ZoneTexte 7"/>
          <p:cNvSpPr txBox="1">
            <a:spLocks noChangeArrowheads="1"/>
          </p:cNvSpPr>
          <p:nvPr/>
        </p:nvSpPr>
        <p:spPr bwMode="auto">
          <a:xfrm>
            <a:off x="3396960" y="6380613"/>
            <a:ext cx="4078080" cy="3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r>
              <a:rPr lang="fr-FR" sz="1800" dirty="0">
                <a:solidFill>
                  <a:schemeClr val="tx1"/>
                </a:solidFill>
              </a:rPr>
              <a:t>Hawkins &amp; Sutton 2009</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61219"/>
            <a:ext cx="9144000" cy="394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765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23" y="-543272"/>
            <a:ext cx="3972209" cy="1895872"/>
          </a:xfrm>
        </p:spPr>
        <p:txBody>
          <a:bodyPr/>
          <a:lstStyle/>
          <a:p>
            <a:r>
              <a:rPr lang="fr-FR" sz="3200" dirty="0" smtClean="0"/>
              <a:t>A 20-yr cycle in the </a:t>
            </a:r>
            <a:r>
              <a:rPr lang="fr-FR" sz="3200" dirty="0" err="1" smtClean="0"/>
              <a:t>subpolar</a:t>
            </a:r>
            <a:r>
              <a:rPr lang="fr-FR" sz="3200" dirty="0" smtClean="0"/>
              <a:t> </a:t>
            </a:r>
            <a:r>
              <a:rPr lang="fr-FR" sz="3200" dirty="0" err="1" smtClean="0"/>
              <a:t>gyre</a:t>
            </a:r>
            <a:r>
              <a:rPr lang="fr-FR" sz="3200" dirty="0" smtClean="0"/>
              <a:t>?</a:t>
            </a:r>
            <a:endParaRPr lang="fr-FR" sz="3200" dirty="0"/>
          </a:p>
        </p:txBody>
      </p:sp>
      <p:sp>
        <p:nvSpPr>
          <p:cNvPr id="3" name="Espace réservé du contenu 2"/>
          <p:cNvSpPr>
            <a:spLocks noGrp="1"/>
          </p:cNvSpPr>
          <p:nvPr>
            <p:ph idx="1"/>
          </p:nvPr>
        </p:nvSpPr>
        <p:spPr>
          <a:xfrm>
            <a:off x="-36512" y="1772817"/>
            <a:ext cx="4176464" cy="3960439"/>
          </a:xfrm>
        </p:spPr>
        <p:txBody>
          <a:bodyPr>
            <a:normAutofit fontScale="92500" lnSpcReduction="20000"/>
          </a:bodyPr>
          <a:lstStyle/>
          <a:p>
            <a:r>
              <a:rPr lang="fr-FR" sz="2000" dirty="0" smtClean="0"/>
              <a:t>20</a:t>
            </a:r>
            <a:r>
              <a:rPr lang="fr-FR" sz="2000" dirty="0"/>
              <a:t>-yr </a:t>
            </a:r>
            <a:r>
              <a:rPr lang="fr-FR" sz="2000" dirty="0" err="1"/>
              <a:t>variability</a:t>
            </a:r>
            <a:r>
              <a:rPr lang="fr-FR" sz="2000" dirty="0"/>
              <a:t> in the GIN </a:t>
            </a:r>
            <a:r>
              <a:rPr lang="fr-FR" sz="2000" dirty="0" err="1" smtClean="0"/>
              <a:t>Seas</a:t>
            </a:r>
            <a:r>
              <a:rPr lang="fr-FR" sz="2000" dirty="0" smtClean="0"/>
              <a:t> in HadISST</a:t>
            </a:r>
          </a:p>
          <a:p>
            <a:r>
              <a:rPr lang="fr-FR" sz="2000" dirty="0" err="1" smtClean="0"/>
              <a:t>Also</a:t>
            </a:r>
            <a:r>
              <a:rPr lang="fr-FR" sz="2000" dirty="0" smtClean="0"/>
              <a:t> </a:t>
            </a:r>
            <a:r>
              <a:rPr lang="fr-FR" sz="2000" dirty="0" err="1" smtClean="0"/>
              <a:t>present</a:t>
            </a:r>
            <a:r>
              <a:rPr lang="fr-FR" sz="2000" dirty="0" smtClean="0"/>
              <a:t> in 1000 </a:t>
            </a:r>
            <a:r>
              <a:rPr lang="fr-FR" sz="2000" dirty="0" err="1" smtClean="0"/>
              <a:t>yrs</a:t>
            </a:r>
            <a:r>
              <a:rPr lang="fr-FR" sz="2000" dirty="0" smtClean="0"/>
              <a:t> data </a:t>
            </a:r>
            <a:r>
              <a:rPr lang="fr-FR" sz="2000" dirty="0" err="1" smtClean="0"/>
              <a:t>from</a:t>
            </a:r>
            <a:r>
              <a:rPr lang="fr-FR" sz="2000" dirty="0" smtClean="0"/>
              <a:t> </a:t>
            </a:r>
            <a:r>
              <a:rPr lang="fr-FR" sz="2000" dirty="0" err="1" smtClean="0"/>
              <a:t>Greenlandic</a:t>
            </a:r>
            <a:r>
              <a:rPr lang="fr-FR" sz="2000" dirty="0" smtClean="0"/>
              <a:t> </a:t>
            </a:r>
            <a:r>
              <a:rPr lang="fr-FR" sz="2000" dirty="0" err="1" smtClean="0"/>
              <a:t>cores</a:t>
            </a:r>
            <a:r>
              <a:rPr lang="fr-FR" sz="2000" dirty="0" smtClean="0"/>
              <a:t> (Chylek et al. 2011) and marine </a:t>
            </a:r>
            <a:r>
              <a:rPr lang="fr-FR" sz="2000" dirty="0" err="1" smtClean="0"/>
              <a:t>core</a:t>
            </a:r>
            <a:r>
              <a:rPr lang="fr-FR" sz="2000" dirty="0" smtClean="0"/>
              <a:t> </a:t>
            </a:r>
            <a:r>
              <a:rPr lang="fr-FR" sz="2000" dirty="0" err="1" smtClean="0"/>
              <a:t>north</a:t>
            </a:r>
            <a:r>
              <a:rPr lang="fr-FR" sz="2000" dirty="0" smtClean="0"/>
              <a:t> of </a:t>
            </a:r>
            <a:r>
              <a:rPr lang="fr-FR" sz="2000" dirty="0" err="1" smtClean="0"/>
              <a:t>Iceland</a:t>
            </a:r>
            <a:r>
              <a:rPr lang="fr-FR" sz="2000" dirty="0" smtClean="0"/>
              <a:t> (Sicre et al. 2008)</a:t>
            </a:r>
          </a:p>
          <a:p>
            <a:r>
              <a:rPr lang="fr-FR" sz="2000" dirty="0" err="1" smtClean="0"/>
              <a:t>We</a:t>
            </a:r>
            <a:r>
              <a:rPr lang="fr-FR" sz="2000" dirty="0" smtClean="0"/>
              <a:t> assume </a:t>
            </a:r>
            <a:r>
              <a:rPr lang="fr-FR" sz="2000" dirty="0" err="1" smtClean="0"/>
              <a:t>that</a:t>
            </a:r>
            <a:r>
              <a:rPr lang="fr-FR" sz="2000" dirty="0" smtClean="0"/>
              <a:t> </a:t>
            </a:r>
            <a:r>
              <a:rPr lang="fr-FR" sz="2000" dirty="0" err="1" smtClean="0"/>
              <a:t>this</a:t>
            </a:r>
            <a:r>
              <a:rPr lang="fr-FR" sz="2000" dirty="0" smtClean="0"/>
              <a:t> cycle </a:t>
            </a:r>
            <a:r>
              <a:rPr lang="fr-FR" sz="2000" dirty="0" err="1" smtClean="0"/>
              <a:t>is</a:t>
            </a:r>
            <a:r>
              <a:rPr lang="fr-FR" sz="2000" dirty="0" smtClean="0"/>
              <a:t> not </a:t>
            </a:r>
            <a:r>
              <a:rPr lang="fr-FR" sz="2000" dirty="0" err="1" smtClean="0"/>
              <a:t>totally</a:t>
            </a:r>
            <a:r>
              <a:rPr lang="fr-FR" sz="2000" dirty="0" smtClean="0"/>
              <a:t> </a:t>
            </a:r>
            <a:r>
              <a:rPr lang="fr-FR" sz="2000" dirty="0" err="1" smtClean="0"/>
              <a:t>unrealisitic</a:t>
            </a:r>
            <a:r>
              <a:rPr lang="fr-FR" sz="2000" dirty="0"/>
              <a:t> </a:t>
            </a:r>
            <a:r>
              <a:rPr lang="fr-FR" sz="2000" dirty="0" smtClean="0"/>
              <a:t>in the real </a:t>
            </a:r>
            <a:r>
              <a:rPr lang="fr-FR" sz="2000" dirty="0" err="1" smtClean="0"/>
              <a:t>ocean</a:t>
            </a:r>
            <a:endParaRPr lang="fr-FR" sz="2000" dirty="0" smtClean="0"/>
          </a:p>
          <a:p>
            <a:r>
              <a:rPr lang="fr-FR" sz="2000" dirty="0" err="1" smtClean="0"/>
              <a:t>Step</a:t>
            </a:r>
            <a:r>
              <a:rPr lang="fr-FR" sz="2000" dirty="0" smtClean="0"/>
              <a:t> 2: </a:t>
            </a:r>
            <a:r>
              <a:rPr lang="fr-FR" sz="2000" dirty="0" err="1" smtClean="0"/>
              <a:t>can</a:t>
            </a:r>
            <a:r>
              <a:rPr lang="fr-FR" sz="2000" dirty="0" smtClean="0"/>
              <a:t> </a:t>
            </a:r>
            <a:r>
              <a:rPr lang="fr-FR" sz="2000" dirty="0" err="1" smtClean="0"/>
              <a:t>we</a:t>
            </a:r>
            <a:r>
              <a:rPr lang="fr-FR" sz="2000" dirty="0" smtClean="0"/>
              <a:t> phase </a:t>
            </a:r>
            <a:r>
              <a:rPr lang="fr-FR" sz="2000" dirty="0" err="1" smtClean="0"/>
              <a:t>observed</a:t>
            </a:r>
            <a:r>
              <a:rPr lang="fr-FR" sz="2000" dirty="0" smtClean="0"/>
              <a:t> and </a:t>
            </a:r>
            <a:r>
              <a:rPr lang="fr-FR" sz="2000" dirty="0" err="1" smtClean="0"/>
              <a:t>modeled</a:t>
            </a:r>
            <a:r>
              <a:rPr lang="fr-FR" sz="2000" dirty="0" smtClean="0"/>
              <a:t> AMOC?</a:t>
            </a:r>
            <a:endParaRPr lang="fr-FR" sz="2000" dirty="0"/>
          </a:p>
        </p:txBody>
      </p:sp>
      <p:pic>
        <p:nvPicPr>
          <p:cNvPr id="5" name="Image 4"/>
          <p:cNvPicPr>
            <a:picLocks noChangeAspect="1"/>
          </p:cNvPicPr>
          <p:nvPr/>
        </p:nvPicPr>
        <p:blipFill>
          <a:blip r:embed="rId2"/>
          <a:stretch>
            <a:fillRect/>
          </a:stretch>
        </p:blipFill>
        <p:spPr>
          <a:xfrm>
            <a:off x="4139952" y="116632"/>
            <a:ext cx="5004048" cy="6741368"/>
          </a:xfrm>
          <a:prstGeom prst="rect">
            <a:avLst/>
          </a:prstGeom>
        </p:spPr>
      </p:pic>
      <p:sp>
        <p:nvSpPr>
          <p:cNvPr id="6" name="Ellipse 5"/>
          <p:cNvSpPr/>
          <p:nvPr/>
        </p:nvSpPr>
        <p:spPr>
          <a:xfrm>
            <a:off x="8460432" y="4797152"/>
            <a:ext cx="576064" cy="576064"/>
          </a:xfrm>
          <a:prstGeom prst="ellipse">
            <a:avLst/>
          </a:prstGeom>
          <a:noFill/>
          <a:ln w="63500">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5004048" y="116632"/>
            <a:ext cx="3600400" cy="28803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rgbClr val="000000"/>
                </a:solidFill>
              </a:rPr>
              <a:t>DJF SST in GIN </a:t>
            </a:r>
            <a:r>
              <a:rPr lang="fr-FR" sz="1600" dirty="0" err="1" smtClean="0">
                <a:solidFill>
                  <a:srgbClr val="000000"/>
                </a:solidFill>
              </a:rPr>
              <a:t>Seas</a:t>
            </a:r>
            <a:r>
              <a:rPr lang="fr-FR" sz="1600" dirty="0" smtClean="0">
                <a:solidFill>
                  <a:srgbClr val="000000"/>
                </a:solidFill>
              </a:rPr>
              <a:t> (</a:t>
            </a:r>
            <a:r>
              <a:rPr lang="fr-FR" sz="1600" dirty="0" err="1" smtClean="0">
                <a:solidFill>
                  <a:srgbClr val="000000"/>
                </a:solidFill>
              </a:rPr>
              <a:t>HadISST</a:t>
            </a:r>
            <a:r>
              <a:rPr lang="fr-FR" sz="1600" dirty="0" smtClean="0">
                <a:solidFill>
                  <a:srgbClr val="000000"/>
                </a:solidFill>
              </a:rPr>
              <a:t>)</a:t>
            </a:r>
            <a:endParaRPr lang="fr-FR" sz="1600" dirty="0">
              <a:solidFill>
                <a:srgbClr val="000000"/>
              </a:solidFill>
            </a:endParaRPr>
          </a:p>
        </p:txBody>
      </p:sp>
    </p:spTree>
    <p:extLst>
      <p:ext uri="{BB962C8B-B14F-4D97-AF65-F5344CB8AC3E}">
        <p14:creationId xmlns:p14="http://schemas.microsoft.com/office/powerpoint/2010/main" val="3591090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Outlook</a:t>
            </a:r>
            <a:endParaRPr lang="fr-FR" dirty="0"/>
          </a:p>
        </p:txBody>
      </p:sp>
      <p:sp>
        <p:nvSpPr>
          <p:cNvPr id="3" name="Espace réservé du contenu 2"/>
          <p:cNvSpPr>
            <a:spLocks noGrp="1"/>
          </p:cNvSpPr>
          <p:nvPr>
            <p:ph idx="1"/>
          </p:nvPr>
        </p:nvSpPr>
        <p:spPr>
          <a:xfrm>
            <a:off x="611560" y="1988840"/>
            <a:ext cx="7848872" cy="4343400"/>
          </a:xfrm>
        </p:spPr>
        <p:txBody>
          <a:bodyPr/>
          <a:lstStyle/>
          <a:p>
            <a:r>
              <a:rPr lang="fr-FR" dirty="0" err="1" smtClean="0">
                <a:solidFill>
                  <a:srgbClr val="9FC6F0"/>
                </a:solidFill>
              </a:rPr>
              <a:t>Decadal</a:t>
            </a:r>
            <a:r>
              <a:rPr lang="fr-FR" dirty="0" smtClean="0">
                <a:solidFill>
                  <a:srgbClr val="9FC6F0"/>
                </a:solidFill>
              </a:rPr>
              <a:t> </a:t>
            </a:r>
            <a:r>
              <a:rPr lang="fr-FR" dirty="0" err="1" smtClean="0">
                <a:solidFill>
                  <a:srgbClr val="9FC6F0"/>
                </a:solidFill>
              </a:rPr>
              <a:t>variability</a:t>
            </a:r>
            <a:r>
              <a:rPr lang="fr-FR" dirty="0" smtClean="0">
                <a:solidFill>
                  <a:srgbClr val="9FC6F0"/>
                </a:solidFill>
              </a:rPr>
              <a:t> of the AMOC in the IPSL-CM5</a:t>
            </a:r>
          </a:p>
          <a:p>
            <a:r>
              <a:rPr lang="fr-FR" dirty="0" smtClean="0"/>
              <a:t>Initialisation of the AMOC in the IPSL-CM5</a:t>
            </a:r>
            <a:endParaRPr lang="fr-FR" dirty="0"/>
          </a:p>
          <a:p>
            <a:r>
              <a:rPr lang="fr-FR" dirty="0" err="1" smtClean="0">
                <a:solidFill>
                  <a:srgbClr val="9FC6F0"/>
                </a:solidFill>
              </a:rPr>
              <a:t>Predictability</a:t>
            </a:r>
            <a:r>
              <a:rPr lang="fr-FR" dirty="0" smtClean="0">
                <a:solidFill>
                  <a:srgbClr val="9FC6F0"/>
                </a:solidFill>
              </a:rPr>
              <a:t> of </a:t>
            </a:r>
            <a:r>
              <a:rPr lang="fr-FR" dirty="0" err="1" smtClean="0">
                <a:solidFill>
                  <a:srgbClr val="9FC6F0"/>
                </a:solidFill>
              </a:rPr>
              <a:t>climate</a:t>
            </a:r>
            <a:r>
              <a:rPr lang="fr-FR" dirty="0" smtClean="0">
                <a:solidFill>
                  <a:srgbClr val="9FC6F0"/>
                </a:solidFill>
              </a:rPr>
              <a:t> in IPSL-CM5</a:t>
            </a:r>
          </a:p>
          <a:p>
            <a:r>
              <a:rPr lang="fr-FR" dirty="0" smtClean="0">
                <a:solidFill>
                  <a:srgbClr val="9FC6F0"/>
                </a:solidFill>
              </a:rPr>
              <a:t>Impact of </a:t>
            </a:r>
            <a:r>
              <a:rPr lang="fr-FR" dirty="0" err="1" smtClean="0">
                <a:solidFill>
                  <a:srgbClr val="9FC6F0"/>
                </a:solidFill>
              </a:rPr>
              <a:t>Greenland</a:t>
            </a:r>
            <a:r>
              <a:rPr lang="fr-FR" dirty="0" smtClean="0">
                <a:solidFill>
                  <a:srgbClr val="9FC6F0"/>
                </a:solidFill>
              </a:rPr>
              <a:t> </a:t>
            </a:r>
            <a:r>
              <a:rPr lang="fr-FR" dirty="0" err="1" smtClean="0">
                <a:solidFill>
                  <a:srgbClr val="9FC6F0"/>
                </a:solidFill>
              </a:rPr>
              <a:t>melting</a:t>
            </a:r>
            <a:r>
              <a:rPr lang="fr-FR" dirty="0" smtClean="0">
                <a:solidFill>
                  <a:srgbClr val="9FC6F0"/>
                </a:solidFill>
              </a:rPr>
              <a:t> on the AMOC: a multi-</a:t>
            </a:r>
            <a:r>
              <a:rPr lang="fr-FR" dirty="0" err="1" smtClean="0">
                <a:solidFill>
                  <a:srgbClr val="9FC6F0"/>
                </a:solidFill>
              </a:rPr>
              <a:t>models</a:t>
            </a:r>
            <a:r>
              <a:rPr lang="fr-FR" dirty="0" smtClean="0">
                <a:solidFill>
                  <a:srgbClr val="9FC6F0"/>
                </a:solidFill>
              </a:rPr>
              <a:t> </a:t>
            </a:r>
            <a:r>
              <a:rPr lang="fr-FR" dirty="0" err="1" smtClean="0">
                <a:solidFill>
                  <a:srgbClr val="9FC6F0"/>
                </a:solidFill>
              </a:rPr>
              <a:t>evaluation</a:t>
            </a:r>
            <a:endParaRPr lang="fr-FR" dirty="0" smtClean="0">
              <a:solidFill>
                <a:srgbClr val="9FC6F0"/>
              </a:solidFill>
            </a:endParaRPr>
          </a:p>
        </p:txBody>
      </p:sp>
    </p:spTree>
    <p:extLst>
      <p:ext uri="{BB962C8B-B14F-4D97-AF65-F5344CB8AC3E}">
        <p14:creationId xmlns:p14="http://schemas.microsoft.com/office/powerpoint/2010/main" val="10356744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124" y="76200"/>
            <a:ext cx="8042276" cy="959224"/>
          </a:xfrm>
        </p:spPr>
        <p:txBody>
          <a:bodyPr/>
          <a:lstStyle/>
          <a:p>
            <a:r>
              <a:rPr lang="fr-FR" dirty="0" err="1" smtClean="0"/>
              <a:t>Experimental</a:t>
            </a:r>
            <a:r>
              <a:rPr lang="fr-FR" dirty="0" smtClean="0"/>
              <a:t> </a:t>
            </a:r>
            <a:r>
              <a:rPr lang="fr-FR" dirty="0"/>
              <a:t>d</a:t>
            </a:r>
            <a:r>
              <a:rPr lang="fr-FR" dirty="0" smtClean="0"/>
              <a:t>esign</a:t>
            </a:r>
            <a:endParaRPr lang="fr-FR" dirty="0"/>
          </a:p>
        </p:txBody>
      </p:sp>
      <p:sp>
        <p:nvSpPr>
          <p:cNvPr id="4" name="Espace réservé du contenu 2"/>
          <p:cNvSpPr txBox="1">
            <a:spLocks/>
          </p:cNvSpPr>
          <p:nvPr/>
        </p:nvSpPr>
        <p:spPr>
          <a:xfrm>
            <a:off x="-361950" y="5029200"/>
            <a:ext cx="9353550" cy="1981200"/>
          </a:xfrm>
          <a:prstGeom prst="rect">
            <a:avLst/>
          </a:prstGeom>
        </p:spPr>
        <p:txBody>
          <a:bodyPr vert="horz" lIns="91440" tIns="45720" rIns="91440" bIns="45720" rtlCol="0">
            <a:normAutofit/>
          </a:bodyPr>
          <a:lstStyle/>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tabLst/>
              <a:defRPr/>
            </a:pPr>
            <a:endParaRPr kumimoji="0" lang="fr-FR" sz="2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7" name="Espace réservé du contenu 2"/>
          <p:cNvSpPr txBox="1">
            <a:spLocks/>
          </p:cNvSpPr>
          <p:nvPr/>
        </p:nvSpPr>
        <p:spPr>
          <a:xfrm>
            <a:off x="35496" y="2204864"/>
            <a:ext cx="4680520" cy="3714000"/>
          </a:xfrm>
          <a:prstGeom prst="rect">
            <a:avLst/>
          </a:prstGeom>
        </p:spPr>
        <p:txBody>
          <a:bodyPr vert="horz" lIns="91440" tIns="45720" rIns="91440" bIns="45720" rtlCol="0">
            <a:normAutofit fontScale="92500" lnSpcReduction="20000"/>
          </a:bodyPr>
          <a:lstStyle/>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err="1" smtClean="0">
                <a:solidFill>
                  <a:schemeClr val="tx1">
                    <a:lumMod val="65000"/>
                    <a:lumOff val="35000"/>
                  </a:schemeClr>
                </a:solidFill>
              </a:rPr>
              <a:t>We</a:t>
            </a:r>
            <a:r>
              <a:rPr lang="fr-FR" sz="2000" dirty="0" smtClean="0">
                <a:solidFill>
                  <a:schemeClr val="tx1">
                    <a:lumMod val="65000"/>
                    <a:lumOff val="35000"/>
                  </a:schemeClr>
                </a:solidFill>
              </a:rPr>
              <a:t> initialise the IPSL-CM5 </a:t>
            </a:r>
            <a:r>
              <a:rPr lang="fr-FR" sz="2000" dirty="0" err="1" smtClean="0">
                <a:solidFill>
                  <a:schemeClr val="tx1">
                    <a:lumMod val="65000"/>
                    <a:lumOff val="35000"/>
                  </a:schemeClr>
                </a:solidFill>
              </a:rPr>
              <a:t>with</a:t>
            </a:r>
            <a:r>
              <a:rPr lang="fr-FR" sz="2000" dirty="0" smtClean="0">
                <a:solidFill>
                  <a:schemeClr val="tx1">
                    <a:lumMod val="65000"/>
                    <a:lumOff val="35000"/>
                  </a:schemeClr>
                </a:solidFill>
              </a:rPr>
              <a:t> </a:t>
            </a:r>
            <a:r>
              <a:rPr lang="fr-FR" sz="2000" b="1" dirty="0" smtClean="0">
                <a:solidFill>
                  <a:schemeClr val="tx1">
                    <a:lumMod val="65000"/>
                    <a:lumOff val="35000"/>
                  </a:schemeClr>
                </a:solidFill>
              </a:rPr>
              <a:t>SST anomalies </a:t>
            </a:r>
            <a:r>
              <a:rPr lang="fr-FR" sz="2000" dirty="0" smtClean="0">
                <a:solidFill>
                  <a:schemeClr val="tx1">
                    <a:lumMod val="65000"/>
                    <a:lumOff val="35000"/>
                  </a:schemeClr>
                </a:solidFill>
              </a:rPr>
              <a:t>(Reynolds et al. 2007) </a:t>
            </a:r>
            <a:r>
              <a:rPr lang="fr-FR" sz="2000" dirty="0" err="1" smtClean="0">
                <a:solidFill>
                  <a:schemeClr val="tx1">
                    <a:lumMod val="65000"/>
                    <a:lumOff val="35000"/>
                  </a:schemeClr>
                </a:solidFill>
              </a:rPr>
              <a:t>superimposed</a:t>
            </a:r>
            <a:r>
              <a:rPr lang="fr-FR" sz="2000" dirty="0" smtClean="0">
                <a:solidFill>
                  <a:schemeClr val="tx1">
                    <a:lumMod val="65000"/>
                    <a:lumOff val="35000"/>
                  </a:schemeClr>
                </a:solidFill>
              </a:rPr>
              <a:t> on </a:t>
            </a:r>
            <a:r>
              <a:rPr lang="fr-FR" sz="2000" dirty="0" err="1" smtClean="0">
                <a:solidFill>
                  <a:schemeClr val="tx1">
                    <a:lumMod val="65000"/>
                    <a:lumOff val="35000"/>
                  </a:schemeClr>
                </a:solidFill>
              </a:rPr>
              <a:t>each</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historical</a:t>
            </a:r>
            <a:r>
              <a:rPr lang="fr-FR" sz="2000" dirty="0" smtClean="0">
                <a:solidFill>
                  <a:schemeClr val="tx1">
                    <a:lumMod val="65000"/>
                    <a:lumOff val="35000"/>
                  </a:schemeClr>
                </a:solidFill>
              </a:rPr>
              <a:t> simulation over the </a:t>
            </a:r>
            <a:r>
              <a:rPr lang="fr-FR" sz="2000" dirty="0" err="1" smtClean="0">
                <a:solidFill>
                  <a:schemeClr val="tx1">
                    <a:lumMod val="65000"/>
                    <a:lumOff val="35000"/>
                  </a:schemeClr>
                </a:solidFill>
              </a:rPr>
              <a:t>period</a:t>
            </a:r>
            <a:r>
              <a:rPr lang="fr-FR" sz="2000" dirty="0" smtClean="0">
                <a:solidFill>
                  <a:schemeClr val="tx1">
                    <a:lumMod val="65000"/>
                    <a:lumOff val="35000"/>
                  </a:schemeClr>
                </a:solidFill>
              </a:rPr>
              <a:t> </a:t>
            </a:r>
            <a:r>
              <a:rPr lang="fr-FR" sz="2000" b="1" dirty="0" smtClean="0">
                <a:solidFill>
                  <a:schemeClr val="tx1">
                    <a:lumMod val="65000"/>
                    <a:lumOff val="35000"/>
                  </a:schemeClr>
                </a:solidFill>
              </a:rPr>
              <a:t>1949-2005: </a:t>
            </a:r>
            <a:r>
              <a:rPr lang="fr-FR" sz="2000" dirty="0" smtClean="0">
                <a:solidFill>
                  <a:schemeClr val="tx1">
                    <a:lumMod val="65000"/>
                    <a:lumOff val="35000"/>
                  </a:schemeClr>
                </a:solidFill>
              </a:rPr>
              <a:t>5-members ensemble (</a:t>
            </a:r>
            <a:r>
              <a:rPr lang="fr-FR" sz="2000" dirty="0" err="1" smtClean="0">
                <a:solidFill>
                  <a:schemeClr val="tx1">
                    <a:lumMod val="65000"/>
                    <a:lumOff val="35000"/>
                  </a:schemeClr>
                </a:solidFill>
              </a:rPr>
              <a:t>different</a:t>
            </a:r>
            <a:r>
              <a:rPr lang="fr-FR" sz="2000" dirty="0" smtClean="0">
                <a:solidFill>
                  <a:schemeClr val="tx1">
                    <a:lumMod val="65000"/>
                    <a:lumOff val="35000"/>
                  </a:schemeClr>
                </a:solidFill>
              </a:rPr>
              <a:t> initial conditions)</a:t>
            </a:r>
          </a:p>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err="1" smtClean="0">
                <a:solidFill>
                  <a:schemeClr val="tx1">
                    <a:lumMod val="65000"/>
                    <a:lumOff val="35000"/>
                  </a:schemeClr>
                </a:solidFill>
              </a:rPr>
              <a:t>With</a:t>
            </a:r>
            <a:r>
              <a:rPr lang="fr-FR" sz="2000" dirty="0" smtClean="0">
                <a:solidFill>
                  <a:schemeClr val="tx1">
                    <a:lumMod val="65000"/>
                    <a:lumOff val="35000"/>
                  </a:schemeClr>
                </a:solidFill>
              </a:rPr>
              <a:t> one of the </a:t>
            </a:r>
            <a:r>
              <a:rPr lang="fr-FR" sz="2000" dirty="0" err="1" smtClean="0">
                <a:solidFill>
                  <a:schemeClr val="tx1">
                    <a:lumMod val="65000"/>
                    <a:lumOff val="35000"/>
                  </a:schemeClr>
                </a:solidFill>
              </a:rPr>
              <a:t>initialised</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members</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we</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launch</a:t>
            </a:r>
            <a:r>
              <a:rPr lang="fr-FR" sz="2000" dirty="0" smtClean="0">
                <a:solidFill>
                  <a:schemeClr val="tx1">
                    <a:lumMod val="65000"/>
                    <a:lumOff val="35000"/>
                  </a:schemeClr>
                </a:solidFill>
              </a:rPr>
              <a:t> a 3-members ensemble </a:t>
            </a:r>
            <a:r>
              <a:rPr lang="fr-FR" sz="2000" dirty="0" err="1" smtClean="0">
                <a:solidFill>
                  <a:schemeClr val="tx1">
                    <a:lumMod val="65000"/>
                    <a:lumOff val="35000"/>
                  </a:schemeClr>
                </a:solidFill>
              </a:rPr>
              <a:t>every</a:t>
            </a:r>
            <a:r>
              <a:rPr lang="fr-FR" sz="2000" dirty="0" smtClean="0">
                <a:solidFill>
                  <a:schemeClr val="tx1">
                    <a:lumMod val="65000"/>
                    <a:lumOff val="35000"/>
                  </a:schemeClr>
                </a:solidFill>
              </a:rPr>
              <a:t> 5 </a:t>
            </a:r>
            <a:r>
              <a:rPr lang="fr-FR" sz="2000" dirty="0" err="1" smtClean="0">
                <a:solidFill>
                  <a:schemeClr val="tx1">
                    <a:lumMod val="65000"/>
                    <a:lumOff val="35000"/>
                  </a:schemeClr>
                </a:solidFill>
              </a:rPr>
              <a:t>years</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with</a:t>
            </a:r>
            <a:r>
              <a:rPr lang="fr-FR" sz="2000" dirty="0" smtClean="0">
                <a:solidFill>
                  <a:schemeClr val="tx1">
                    <a:lumMod val="65000"/>
                    <a:lumOff val="35000"/>
                  </a:schemeClr>
                </a:solidFill>
              </a:rPr>
              <a:t> white noise on SST)</a:t>
            </a:r>
          </a:p>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err="1" smtClean="0">
                <a:solidFill>
                  <a:schemeClr val="tx1">
                    <a:lumMod val="65000"/>
                    <a:lumOff val="35000"/>
                  </a:schemeClr>
                </a:solidFill>
              </a:rPr>
              <a:t>We</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include</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historical</a:t>
            </a:r>
            <a:r>
              <a:rPr lang="fr-FR" sz="2000" dirty="0" smtClean="0">
                <a:solidFill>
                  <a:schemeClr val="tx1">
                    <a:lumMod val="65000"/>
                    <a:lumOff val="35000"/>
                  </a:schemeClr>
                </a:solidFill>
              </a:rPr>
              <a:t> radiative forcing</a:t>
            </a: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5" name="Image 4"/>
          <p:cNvPicPr>
            <a:picLocks noChangeAspect="1"/>
          </p:cNvPicPr>
          <p:nvPr/>
        </p:nvPicPr>
        <p:blipFill>
          <a:blip r:embed="rId2"/>
          <a:stretch>
            <a:fillRect/>
          </a:stretch>
        </p:blipFill>
        <p:spPr>
          <a:xfrm>
            <a:off x="4860032" y="2209304"/>
            <a:ext cx="4283968" cy="3360258"/>
          </a:xfrm>
          <a:prstGeom prst="rect">
            <a:avLst/>
          </a:prstGeom>
        </p:spPr>
      </p:pic>
      <p:grpSp>
        <p:nvGrpSpPr>
          <p:cNvPr id="18" name="Grouper 17"/>
          <p:cNvGrpSpPr/>
          <p:nvPr/>
        </p:nvGrpSpPr>
        <p:grpSpPr>
          <a:xfrm>
            <a:off x="5796580" y="2636912"/>
            <a:ext cx="3421896" cy="3753708"/>
            <a:chOff x="6084168" y="2636912"/>
            <a:chExt cx="3134308" cy="3753708"/>
          </a:xfrm>
        </p:grpSpPr>
        <p:sp>
          <p:nvSpPr>
            <p:cNvPr id="8" name="Rectangle 7"/>
            <p:cNvSpPr/>
            <p:nvPr/>
          </p:nvSpPr>
          <p:spPr>
            <a:xfrm>
              <a:off x="8100392" y="2636912"/>
              <a:ext cx="180023" cy="2916288"/>
            </a:xfrm>
            <a:prstGeom prst="rect">
              <a:avLst/>
            </a:prstGeom>
            <a:solidFill>
              <a:srgbClr val="FF00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7524329" y="2636912"/>
              <a:ext cx="180023" cy="2916288"/>
            </a:xfrm>
            <a:prstGeom prst="rect">
              <a:avLst/>
            </a:prstGeom>
            <a:solidFill>
              <a:srgbClr val="FF00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6444209" y="2636912"/>
              <a:ext cx="180023" cy="2916288"/>
            </a:xfrm>
            <a:prstGeom prst="rect">
              <a:avLst/>
            </a:prstGeom>
            <a:solidFill>
              <a:srgbClr val="FF00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6516216" y="5517232"/>
              <a:ext cx="0" cy="2357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7596336" y="5517232"/>
              <a:ext cx="0" cy="5853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8172400" y="5517232"/>
              <a:ext cx="0" cy="235702"/>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6084168" y="5661248"/>
              <a:ext cx="1368152" cy="369332"/>
            </a:xfrm>
            <a:prstGeom prst="rect">
              <a:avLst/>
            </a:prstGeom>
            <a:noFill/>
          </p:spPr>
          <p:txBody>
            <a:bodyPr wrap="square" rtlCol="0">
              <a:spAutoFit/>
            </a:bodyPr>
            <a:lstStyle/>
            <a:p>
              <a:r>
                <a:rPr lang="fr-FR" dirty="0" smtClean="0"/>
                <a:t>Agung</a:t>
              </a:r>
              <a:endParaRPr lang="fr-FR" dirty="0"/>
            </a:p>
          </p:txBody>
        </p:sp>
        <p:sp>
          <p:nvSpPr>
            <p:cNvPr id="15" name="ZoneTexte 14"/>
            <p:cNvSpPr txBox="1"/>
            <p:nvPr/>
          </p:nvSpPr>
          <p:spPr>
            <a:xfrm>
              <a:off x="7020276" y="6021288"/>
              <a:ext cx="1368152" cy="369332"/>
            </a:xfrm>
            <a:prstGeom prst="rect">
              <a:avLst/>
            </a:prstGeom>
            <a:noFill/>
          </p:spPr>
          <p:txBody>
            <a:bodyPr wrap="square" rtlCol="0">
              <a:spAutoFit/>
            </a:bodyPr>
            <a:lstStyle/>
            <a:p>
              <a:r>
                <a:rPr lang="fr-FR" dirty="0" smtClean="0"/>
                <a:t>El Chichon</a:t>
              </a:r>
              <a:endParaRPr lang="fr-FR" dirty="0"/>
            </a:p>
          </p:txBody>
        </p:sp>
        <p:sp>
          <p:nvSpPr>
            <p:cNvPr id="16" name="ZoneTexte 15"/>
            <p:cNvSpPr txBox="1"/>
            <p:nvPr/>
          </p:nvSpPr>
          <p:spPr>
            <a:xfrm>
              <a:off x="8028384" y="5733256"/>
              <a:ext cx="1190092" cy="369332"/>
            </a:xfrm>
            <a:prstGeom prst="rect">
              <a:avLst/>
            </a:prstGeom>
            <a:noFill/>
          </p:spPr>
          <p:txBody>
            <a:bodyPr wrap="square" rtlCol="0">
              <a:spAutoFit/>
            </a:bodyPr>
            <a:lstStyle/>
            <a:p>
              <a:r>
                <a:rPr lang="fr-FR" dirty="0" smtClean="0"/>
                <a:t>Pinatubo</a:t>
              </a:r>
              <a:endParaRPr lang="fr-FR" dirty="0"/>
            </a:p>
          </p:txBody>
        </p:sp>
      </p:grpSp>
    </p:spTree>
    <p:extLst>
      <p:ext uri="{BB962C8B-B14F-4D97-AF65-F5344CB8AC3E}">
        <p14:creationId xmlns:p14="http://schemas.microsoft.com/office/powerpoint/2010/main" val="1882188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stretch>
            <a:fillRect/>
          </a:stretch>
        </p:blipFill>
        <p:spPr>
          <a:xfrm>
            <a:off x="4296399" y="0"/>
            <a:ext cx="4882583" cy="6876000"/>
          </a:xfrm>
          <a:prstGeom prst="rect">
            <a:avLst/>
          </a:prstGeom>
        </p:spPr>
      </p:pic>
      <p:sp>
        <p:nvSpPr>
          <p:cNvPr id="2" name="Titre 1"/>
          <p:cNvSpPr>
            <a:spLocks noGrp="1"/>
          </p:cNvSpPr>
          <p:nvPr>
            <p:ph type="title"/>
          </p:nvPr>
        </p:nvSpPr>
        <p:spPr>
          <a:xfrm>
            <a:off x="360040" y="332656"/>
            <a:ext cx="3707904" cy="1336956"/>
          </a:xfrm>
        </p:spPr>
        <p:txBody>
          <a:bodyPr/>
          <a:lstStyle/>
          <a:p>
            <a:r>
              <a:rPr lang="fr-FR" dirty="0" smtClean="0"/>
              <a:t>AMOC Initialisation</a:t>
            </a:r>
            <a:endParaRPr lang="fr-FR" dirty="0"/>
          </a:p>
        </p:txBody>
      </p:sp>
      <p:sp>
        <p:nvSpPr>
          <p:cNvPr id="5" name="Rectangle 4"/>
          <p:cNvSpPr/>
          <p:nvPr/>
        </p:nvSpPr>
        <p:spPr>
          <a:xfrm>
            <a:off x="8039000" y="332656"/>
            <a:ext cx="349424" cy="6192688"/>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6886872" y="325606"/>
            <a:ext cx="349424" cy="6199738"/>
          </a:xfrm>
          <a:prstGeom prst="rect">
            <a:avLst/>
          </a:prstGeom>
          <a:solidFill>
            <a:srgbClr val="E2751D">
              <a:alpha val="22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contenu 2"/>
          <p:cNvSpPr txBox="1">
            <a:spLocks/>
          </p:cNvSpPr>
          <p:nvPr/>
        </p:nvSpPr>
        <p:spPr>
          <a:xfrm>
            <a:off x="107504" y="2204864"/>
            <a:ext cx="4099220" cy="3714000"/>
          </a:xfrm>
          <a:prstGeom prst="rect">
            <a:avLst/>
          </a:prstGeom>
        </p:spPr>
        <p:txBody>
          <a:bodyPr vert="horz" lIns="91440" tIns="45720" rIns="91440" bIns="45720" rtlCol="0">
            <a:normAutofit/>
          </a:bodyPr>
          <a:lstStyle/>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smtClean="0">
                <a:solidFill>
                  <a:schemeClr val="tx1">
                    <a:lumMod val="65000"/>
                    <a:lumOff val="35000"/>
                  </a:schemeClr>
                </a:solidFill>
              </a:rPr>
              <a:t>Reconstruction of the AMOC </a:t>
            </a:r>
            <a:r>
              <a:rPr lang="fr-FR" sz="2000" dirty="0" err="1" smtClean="0">
                <a:solidFill>
                  <a:schemeClr val="tx1">
                    <a:lumMod val="65000"/>
                    <a:lumOff val="35000"/>
                  </a:schemeClr>
                </a:solidFill>
              </a:rPr>
              <a:t>using</a:t>
            </a:r>
            <a:r>
              <a:rPr lang="fr-FR" sz="2000" dirty="0" smtClean="0">
                <a:solidFill>
                  <a:schemeClr val="tx1">
                    <a:lumMod val="65000"/>
                    <a:lumOff val="35000"/>
                  </a:schemeClr>
                </a:solidFill>
              </a:rPr>
              <a:t> NODC </a:t>
            </a:r>
            <a:r>
              <a:rPr lang="fr-FR" sz="2000" dirty="0" err="1" smtClean="0">
                <a:solidFill>
                  <a:schemeClr val="tx1">
                    <a:lumMod val="65000"/>
                    <a:lumOff val="35000"/>
                  </a:schemeClr>
                </a:solidFill>
              </a:rPr>
              <a:t>hydrographic</a:t>
            </a:r>
            <a:r>
              <a:rPr lang="fr-FR" sz="2000" dirty="0" smtClean="0">
                <a:solidFill>
                  <a:schemeClr val="tx1">
                    <a:lumMod val="65000"/>
                    <a:lumOff val="35000"/>
                  </a:schemeClr>
                </a:solidFill>
              </a:rPr>
              <a:t> data (</a:t>
            </a:r>
            <a:r>
              <a:rPr lang="fr-FR" sz="2000" dirty="0" err="1" smtClean="0">
                <a:solidFill>
                  <a:schemeClr val="tx1">
                    <a:lumMod val="65000"/>
                    <a:lumOff val="35000"/>
                  </a:schemeClr>
                </a:solidFill>
              </a:rPr>
              <a:t>Huck</a:t>
            </a:r>
            <a:r>
              <a:rPr lang="fr-FR" sz="2000" dirty="0" smtClean="0">
                <a:solidFill>
                  <a:schemeClr val="tx1">
                    <a:lumMod val="65000"/>
                    <a:lumOff val="35000"/>
                  </a:schemeClr>
                </a:solidFill>
              </a:rPr>
              <a:t> et al. 2008)</a:t>
            </a:r>
          </a:p>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smtClean="0">
                <a:solidFill>
                  <a:schemeClr val="tx1">
                    <a:lumMod val="65000"/>
                    <a:lumOff val="35000"/>
                  </a:schemeClr>
                </a:solidFill>
              </a:rPr>
              <a:t>5-member ensemble of </a:t>
            </a:r>
            <a:r>
              <a:rPr lang="fr-FR" sz="2000" dirty="0" err="1" smtClean="0">
                <a:solidFill>
                  <a:schemeClr val="tx1">
                    <a:lumMod val="65000"/>
                    <a:lumOff val="35000"/>
                  </a:schemeClr>
                </a:solidFill>
              </a:rPr>
              <a:t>nudged</a:t>
            </a:r>
            <a:r>
              <a:rPr lang="fr-FR" sz="2000" dirty="0" smtClean="0">
                <a:solidFill>
                  <a:schemeClr val="tx1">
                    <a:lumMod val="65000"/>
                    <a:lumOff val="35000"/>
                  </a:schemeClr>
                </a:solidFill>
              </a:rPr>
              <a:t> simulations and control-</a:t>
            </a:r>
            <a:r>
              <a:rPr lang="fr-FR" sz="2000" dirty="0" err="1" smtClean="0">
                <a:solidFill>
                  <a:schemeClr val="tx1">
                    <a:lumMod val="65000"/>
                    <a:lumOff val="35000"/>
                  </a:schemeClr>
                </a:solidFill>
              </a:rPr>
              <a:t>historical</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ones</a:t>
            </a:r>
            <a:endParaRPr lang="fr-FR" sz="2000" dirty="0" smtClean="0">
              <a:solidFill>
                <a:schemeClr val="tx1">
                  <a:lumMod val="65000"/>
                  <a:lumOff val="35000"/>
                </a:schemeClr>
              </a:solidFill>
            </a:endParaRPr>
          </a:p>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smtClean="0">
                <a:solidFill>
                  <a:schemeClr val="tx1">
                    <a:lumMod val="65000"/>
                    <a:lumOff val="35000"/>
                  </a:schemeClr>
                </a:solidFill>
              </a:rPr>
              <a:t>5-member </a:t>
            </a:r>
            <a:r>
              <a:rPr lang="fr-FR" sz="2000" dirty="0" err="1" smtClean="0">
                <a:solidFill>
                  <a:schemeClr val="tx1">
                    <a:lumMod val="65000"/>
                    <a:lumOff val="35000"/>
                  </a:schemeClr>
                </a:solidFill>
              </a:rPr>
              <a:t>historical</a:t>
            </a:r>
            <a:r>
              <a:rPr lang="fr-FR" sz="2000" dirty="0" smtClean="0">
                <a:solidFill>
                  <a:schemeClr val="tx1">
                    <a:lumMod val="65000"/>
                    <a:lumOff val="35000"/>
                  </a:schemeClr>
                </a:solidFill>
              </a:rPr>
              <a:t> simulations </a:t>
            </a:r>
          </a:p>
          <a:p>
            <a:pPr marL="349250" indent="-349250" defTabSz="914400">
              <a:spcBef>
                <a:spcPts val="2000"/>
              </a:spcBef>
              <a:buClr>
                <a:schemeClr val="accent1">
                  <a:lumMod val="60000"/>
                  <a:lumOff val="40000"/>
                </a:schemeClr>
              </a:buClr>
              <a:buSzPct val="110000"/>
              <a:buFont typeface="Wingdings 2" pitchFamily="18" charset="2"/>
              <a:buChar char=""/>
            </a:pPr>
            <a:r>
              <a:rPr lang="fr-FR" sz="2000" dirty="0" smtClean="0">
                <a:solidFill>
                  <a:schemeClr val="tx1">
                    <a:lumMod val="65000"/>
                    <a:lumOff val="35000"/>
                  </a:schemeClr>
                </a:solidFill>
              </a:rPr>
              <a:t>Agreement </a:t>
            </a:r>
            <a:r>
              <a:rPr lang="fr-FR" sz="2000" dirty="0" err="1" smtClean="0">
                <a:solidFill>
                  <a:schemeClr val="tx1">
                    <a:lumMod val="65000"/>
                    <a:lumOff val="35000"/>
                  </a:schemeClr>
                </a:solidFill>
              </a:rPr>
              <a:t>apart</a:t>
            </a:r>
            <a:r>
              <a:rPr lang="fr-FR" sz="2000" dirty="0" smtClean="0">
                <a:solidFill>
                  <a:schemeClr val="tx1">
                    <a:lumMod val="65000"/>
                    <a:lumOff val="35000"/>
                  </a:schemeClr>
                </a:solidFill>
              </a:rPr>
              <a:t> </a:t>
            </a:r>
            <a:r>
              <a:rPr lang="fr-FR" sz="2000" dirty="0" err="1" smtClean="0">
                <a:solidFill>
                  <a:schemeClr val="tx1">
                    <a:lumMod val="65000"/>
                    <a:lumOff val="35000"/>
                  </a:schemeClr>
                </a:solidFill>
              </a:rPr>
              <a:t>from</a:t>
            </a:r>
            <a:r>
              <a:rPr lang="fr-FR" sz="2000" dirty="0" smtClean="0">
                <a:solidFill>
                  <a:schemeClr val="tx1">
                    <a:lumMod val="65000"/>
                    <a:lumOff val="35000"/>
                  </a:schemeClr>
                </a:solidFill>
              </a:rPr>
              <a:t> 1975</a:t>
            </a: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685800" marR="0" lvl="1" indent="-336550" algn="l" defTabSz="914400" rtl="0" eaLnBrk="1" fontAlgn="auto" latinLnBrk="0" hangingPunct="1">
              <a:lnSpc>
                <a:spcPct val="100000"/>
              </a:lnSpc>
              <a:spcBef>
                <a:spcPts val="600"/>
              </a:spcBef>
              <a:spcAft>
                <a:spcPts val="0"/>
              </a:spcAft>
              <a:buClr>
                <a:schemeClr val="accent1">
                  <a:lumMod val="75000"/>
                </a:schemeClr>
              </a:buClr>
              <a:buSzPct val="110000"/>
              <a:buFont typeface="Wingdings 2" pitchFamily="18" charset="2"/>
              <a:buChar char=""/>
              <a:tabLst/>
              <a:defRPr/>
            </a:pPr>
            <a:endParaRPr kumimoji="0" lang="fr-FR" sz="2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3" name="ZoneTexte 2"/>
          <p:cNvSpPr txBox="1"/>
          <p:nvPr/>
        </p:nvSpPr>
        <p:spPr>
          <a:xfrm>
            <a:off x="4932040" y="476672"/>
            <a:ext cx="1224136" cy="276999"/>
          </a:xfrm>
          <a:prstGeom prst="rect">
            <a:avLst/>
          </a:prstGeom>
          <a:solidFill>
            <a:schemeClr val="bg1"/>
          </a:solidFill>
        </p:spPr>
        <p:txBody>
          <a:bodyPr wrap="square" rtlCol="0">
            <a:spAutoFit/>
          </a:bodyPr>
          <a:lstStyle/>
          <a:p>
            <a:r>
              <a:rPr lang="fr-FR" sz="1200" b="1" dirty="0" smtClean="0">
                <a:solidFill>
                  <a:srgbClr val="FF0000"/>
                </a:solidFill>
              </a:rPr>
              <a:t>Obs. (</a:t>
            </a:r>
            <a:r>
              <a:rPr lang="fr-FR" sz="1200" b="1" dirty="0" err="1" smtClean="0">
                <a:solidFill>
                  <a:srgbClr val="FF0000"/>
                </a:solidFill>
              </a:rPr>
              <a:t>Huck</a:t>
            </a:r>
            <a:r>
              <a:rPr lang="fr-FR" sz="1200" b="1" dirty="0" smtClean="0">
                <a:solidFill>
                  <a:srgbClr val="FF0000"/>
                </a:solidFill>
              </a:rPr>
              <a:t> et</a:t>
            </a:r>
            <a:endParaRPr lang="fr-FR" sz="1200" b="1" dirty="0">
              <a:solidFill>
                <a:srgbClr val="FF0000"/>
              </a:solidFill>
            </a:endParaRPr>
          </a:p>
        </p:txBody>
      </p:sp>
      <p:sp>
        <p:nvSpPr>
          <p:cNvPr id="10" name="ZoneTexte 9"/>
          <p:cNvSpPr txBox="1"/>
          <p:nvPr/>
        </p:nvSpPr>
        <p:spPr>
          <a:xfrm>
            <a:off x="4788024" y="3501008"/>
            <a:ext cx="935484" cy="276999"/>
          </a:xfrm>
          <a:prstGeom prst="rect">
            <a:avLst/>
          </a:prstGeom>
          <a:solidFill>
            <a:schemeClr val="bg1"/>
          </a:solidFill>
        </p:spPr>
        <p:txBody>
          <a:bodyPr wrap="square" rtlCol="0">
            <a:spAutoFit/>
          </a:bodyPr>
          <a:lstStyle/>
          <a:p>
            <a:r>
              <a:rPr lang="fr-FR" sz="1200" b="1" dirty="0" err="1" smtClean="0"/>
              <a:t>Historical</a:t>
            </a:r>
            <a:endParaRPr lang="fr-FR" sz="1200" b="1" dirty="0"/>
          </a:p>
        </p:txBody>
      </p:sp>
      <p:sp>
        <p:nvSpPr>
          <p:cNvPr id="11" name="ZoneTexte 10"/>
          <p:cNvSpPr txBox="1"/>
          <p:nvPr/>
        </p:nvSpPr>
        <p:spPr>
          <a:xfrm>
            <a:off x="4788024" y="404664"/>
            <a:ext cx="1800200" cy="307777"/>
          </a:xfrm>
          <a:prstGeom prst="rect">
            <a:avLst/>
          </a:prstGeom>
          <a:solidFill>
            <a:schemeClr val="bg1"/>
          </a:solidFill>
        </p:spPr>
        <p:txBody>
          <a:bodyPr wrap="square" rtlCol="0">
            <a:spAutoFit/>
          </a:bodyPr>
          <a:lstStyle/>
          <a:p>
            <a:r>
              <a:rPr lang="fr-FR" sz="1400" b="1" dirty="0" smtClean="0">
                <a:solidFill>
                  <a:srgbClr val="FF0000"/>
                </a:solidFill>
              </a:rPr>
              <a:t>Reconstruction</a:t>
            </a:r>
            <a:endParaRPr lang="fr-FR" sz="1400" b="1" dirty="0">
              <a:solidFill>
                <a:srgbClr val="FF0000"/>
              </a:solidFill>
            </a:endParaRPr>
          </a:p>
        </p:txBody>
      </p:sp>
      <p:sp>
        <p:nvSpPr>
          <p:cNvPr id="12" name="ZoneTexte 11"/>
          <p:cNvSpPr txBox="1"/>
          <p:nvPr/>
        </p:nvSpPr>
        <p:spPr>
          <a:xfrm>
            <a:off x="4788024" y="2060848"/>
            <a:ext cx="936104" cy="276999"/>
          </a:xfrm>
          <a:prstGeom prst="rect">
            <a:avLst/>
          </a:prstGeom>
          <a:solidFill>
            <a:schemeClr val="bg1"/>
          </a:solidFill>
        </p:spPr>
        <p:txBody>
          <a:bodyPr wrap="square" rtlCol="0">
            <a:spAutoFit/>
          </a:bodyPr>
          <a:lstStyle/>
          <a:p>
            <a:r>
              <a:rPr lang="fr-FR" sz="1200" b="1" dirty="0" err="1" smtClean="0">
                <a:solidFill>
                  <a:srgbClr val="0000FF"/>
                </a:solidFill>
              </a:rPr>
              <a:t>Nudged</a:t>
            </a:r>
            <a:endParaRPr lang="fr-FR" sz="1200" b="1" dirty="0">
              <a:solidFill>
                <a:srgbClr val="0000FF"/>
              </a:solidFill>
            </a:endParaRPr>
          </a:p>
        </p:txBody>
      </p:sp>
      <p:sp>
        <p:nvSpPr>
          <p:cNvPr id="7" name="Rectangle 6"/>
          <p:cNvSpPr/>
          <p:nvPr/>
        </p:nvSpPr>
        <p:spPr>
          <a:xfrm>
            <a:off x="5652120" y="332656"/>
            <a:ext cx="864096" cy="6192688"/>
          </a:xfrm>
          <a:prstGeom prst="rect">
            <a:avLst/>
          </a:prstGeom>
          <a:solidFill>
            <a:schemeClr val="bg2">
              <a:lumMod val="25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788024" y="5085184"/>
            <a:ext cx="792088" cy="276999"/>
          </a:xfrm>
          <a:prstGeom prst="rect">
            <a:avLst/>
          </a:prstGeom>
          <a:solidFill>
            <a:schemeClr val="bg1"/>
          </a:solidFill>
        </p:spPr>
        <p:txBody>
          <a:bodyPr wrap="square" rtlCol="0">
            <a:spAutoFit/>
          </a:bodyPr>
          <a:lstStyle/>
          <a:p>
            <a:r>
              <a:rPr lang="fr-FR" sz="1200" b="1" dirty="0" smtClean="0"/>
              <a:t>Control</a:t>
            </a:r>
            <a:endParaRPr lang="fr-FR" sz="1200" b="1" dirty="0"/>
          </a:p>
        </p:txBody>
      </p:sp>
    </p:spTree>
    <p:extLst>
      <p:ext uri="{BB962C8B-B14F-4D97-AF65-F5344CB8AC3E}">
        <p14:creationId xmlns:p14="http://schemas.microsoft.com/office/powerpoint/2010/main" val="21768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36" y="293141"/>
            <a:ext cx="4341163" cy="1336956"/>
          </a:xfrm>
        </p:spPr>
        <p:txBody>
          <a:bodyPr/>
          <a:lstStyle/>
          <a:p>
            <a:r>
              <a:rPr lang="fr-FR" dirty="0" smtClean="0"/>
              <a:t>CV sites </a:t>
            </a:r>
            <a:r>
              <a:rPr lang="fr-FR" dirty="0" err="1" smtClean="0"/>
              <a:t>response</a:t>
            </a:r>
            <a:endParaRPr lang="fr-FR" dirty="0"/>
          </a:p>
        </p:txBody>
      </p:sp>
      <p:sp>
        <p:nvSpPr>
          <p:cNvPr id="8" name="Espace réservé du contenu 7"/>
          <p:cNvSpPr>
            <a:spLocks noGrp="1"/>
          </p:cNvSpPr>
          <p:nvPr>
            <p:ph idx="1"/>
          </p:nvPr>
        </p:nvSpPr>
        <p:spPr>
          <a:xfrm>
            <a:off x="35496" y="2354559"/>
            <a:ext cx="4320480" cy="3882753"/>
          </a:xfrm>
        </p:spPr>
        <p:txBody>
          <a:bodyPr/>
          <a:lstStyle/>
          <a:p>
            <a:r>
              <a:rPr lang="fr-FR" dirty="0" smtClean="0"/>
              <a:t>Convection sites </a:t>
            </a:r>
            <a:r>
              <a:rPr lang="fr-FR" dirty="0" err="1" smtClean="0"/>
              <a:t>explain</a:t>
            </a:r>
            <a:r>
              <a:rPr lang="fr-FR" dirty="0" smtClean="0"/>
              <a:t> AMOC variations</a:t>
            </a:r>
            <a:endParaRPr lang="fr-FR" dirty="0"/>
          </a:p>
        </p:txBody>
      </p:sp>
      <p:pic>
        <p:nvPicPr>
          <p:cNvPr id="3" name="Image 2"/>
          <p:cNvPicPr>
            <a:picLocks noChangeAspect="1"/>
          </p:cNvPicPr>
          <p:nvPr/>
        </p:nvPicPr>
        <p:blipFill>
          <a:blip r:embed="rId3"/>
          <a:stretch>
            <a:fillRect/>
          </a:stretch>
        </p:blipFill>
        <p:spPr>
          <a:xfrm>
            <a:off x="35496" y="3823398"/>
            <a:ext cx="4238703" cy="3008924"/>
          </a:xfrm>
          <a:prstGeom prst="rect">
            <a:avLst/>
          </a:prstGeom>
        </p:spPr>
      </p:pic>
      <p:pic>
        <p:nvPicPr>
          <p:cNvPr id="4" name="Image 3"/>
          <p:cNvPicPr>
            <a:picLocks noChangeAspect="1"/>
          </p:cNvPicPr>
          <p:nvPr/>
        </p:nvPicPr>
        <p:blipFill>
          <a:blip r:embed="rId4"/>
          <a:stretch>
            <a:fillRect/>
          </a:stretch>
        </p:blipFill>
        <p:spPr>
          <a:xfrm>
            <a:off x="4274199" y="-16242"/>
            <a:ext cx="4869801" cy="6858000"/>
          </a:xfrm>
          <a:prstGeom prst="rect">
            <a:avLst/>
          </a:prstGeom>
        </p:spPr>
      </p:pic>
      <p:sp>
        <p:nvSpPr>
          <p:cNvPr id="10" name="Rectangle 9"/>
          <p:cNvSpPr/>
          <p:nvPr/>
        </p:nvSpPr>
        <p:spPr>
          <a:xfrm>
            <a:off x="7668344" y="584651"/>
            <a:ext cx="349424" cy="5868685"/>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6454824" y="585341"/>
            <a:ext cx="349424" cy="5867995"/>
          </a:xfrm>
          <a:prstGeom prst="rect">
            <a:avLst/>
          </a:prstGeom>
          <a:solidFill>
            <a:schemeClr val="accent3">
              <a:alpha val="22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987824" y="4221088"/>
            <a:ext cx="277416" cy="2268215"/>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2071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33400"/>
            <a:ext cx="4341163" cy="1336956"/>
          </a:xfrm>
        </p:spPr>
        <p:txBody>
          <a:bodyPr/>
          <a:lstStyle/>
          <a:p>
            <a:r>
              <a:rPr lang="fr-FR" dirty="0" err="1" smtClean="0"/>
              <a:t>Mechanisms</a:t>
            </a:r>
            <a:endParaRPr lang="fr-FR" dirty="0"/>
          </a:p>
        </p:txBody>
      </p:sp>
      <p:sp>
        <p:nvSpPr>
          <p:cNvPr id="3" name="Espace réservé du contenu 2"/>
          <p:cNvSpPr>
            <a:spLocks noGrp="1"/>
          </p:cNvSpPr>
          <p:nvPr>
            <p:ph idx="1"/>
          </p:nvPr>
        </p:nvSpPr>
        <p:spPr>
          <a:xfrm>
            <a:off x="35496" y="1639341"/>
            <a:ext cx="3962400" cy="4525963"/>
          </a:xfrm>
        </p:spPr>
        <p:txBody>
          <a:bodyPr>
            <a:normAutofit/>
          </a:bodyPr>
          <a:lstStyle/>
          <a:p>
            <a:pPr>
              <a:buFont typeface="Symbol" charset="2"/>
              <a:buChar char=""/>
            </a:pPr>
            <a:r>
              <a:rPr lang="fr-FR" sz="2000" dirty="0" smtClean="0"/>
              <a:t>Agung </a:t>
            </a:r>
            <a:r>
              <a:rPr lang="fr-FR" sz="2000" dirty="0" err="1" smtClean="0"/>
              <a:t>eruption</a:t>
            </a:r>
            <a:r>
              <a:rPr lang="fr-FR" sz="2000" dirty="0" smtClean="0"/>
              <a:t> 1963-1966</a:t>
            </a:r>
          </a:p>
          <a:p>
            <a:pPr>
              <a:buFont typeface="Symbol" charset="2"/>
              <a:buChar char=""/>
            </a:pPr>
            <a:r>
              <a:rPr lang="fr-FR" sz="2000" dirty="0" smtClean="0"/>
              <a:t>GIN SST and </a:t>
            </a:r>
            <a:r>
              <a:rPr lang="fr-FR" sz="2000" dirty="0" err="1" smtClean="0"/>
              <a:t>sea-ice</a:t>
            </a:r>
            <a:r>
              <a:rPr lang="fr-FR" sz="2000" dirty="0" smtClean="0"/>
              <a:t> </a:t>
            </a:r>
            <a:r>
              <a:rPr lang="fr-FR" sz="2000" dirty="0" err="1" smtClean="0"/>
              <a:t>cover</a:t>
            </a:r>
            <a:endParaRPr lang="fr-FR" sz="2000" dirty="0" smtClean="0"/>
          </a:p>
          <a:p>
            <a:pPr>
              <a:buFont typeface="Symbol" charset="2"/>
              <a:buChar char=""/>
            </a:pPr>
            <a:r>
              <a:rPr lang="fr-FR" sz="2000" dirty="0" smtClean="0"/>
              <a:t>Wind stress &amp; EGC</a:t>
            </a:r>
          </a:p>
          <a:p>
            <a:pPr>
              <a:buFont typeface="Symbol" charset="2"/>
              <a:buChar char=""/>
            </a:pPr>
            <a:r>
              <a:rPr lang="fr-FR" sz="2000" dirty="0" smtClean="0"/>
              <a:t>SSS Labrador </a:t>
            </a:r>
            <a:r>
              <a:rPr lang="fr-FR" sz="2000" dirty="0" err="1" smtClean="0"/>
              <a:t>Sea</a:t>
            </a:r>
            <a:endParaRPr lang="fr-FR" sz="2000" dirty="0" smtClean="0"/>
          </a:p>
          <a:p>
            <a:pPr>
              <a:buFont typeface="Symbol" charset="2"/>
              <a:buChar char=""/>
            </a:pPr>
            <a:r>
              <a:rPr lang="fr-FR" sz="2000" dirty="0" smtClean="0"/>
              <a:t>CV sites</a:t>
            </a:r>
          </a:p>
          <a:p>
            <a:pPr>
              <a:buFont typeface="Symbol" charset="2"/>
              <a:buChar char=""/>
            </a:pPr>
            <a:r>
              <a:rPr lang="fr-FR" sz="2000" dirty="0" smtClean="0"/>
              <a:t>AMOC</a:t>
            </a:r>
          </a:p>
          <a:p>
            <a:pPr>
              <a:buFont typeface="Symbol" charset="2"/>
              <a:buChar char=""/>
            </a:pPr>
            <a:r>
              <a:rPr lang="fr-FR" sz="2000" dirty="0" err="1" smtClean="0"/>
              <a:t>Phasing</a:t>
            </a:r>
            <a:r>
              <a:rPr lang="fr-FR" sz="2000" dirty="0" smtClean="0"/>
              <a:t> of the second maximum</a:t>
            </a:r>
            <a:endParaRPr lang="fr-FR" sz="2000" dirty="0"/>
          </a:p>
          <a:p>
            <a:pPr>
              <a:buFont typeface="Symbol" charset="2"/>
              <a:buChar char=""/>
            </a:pPr>
            <a:endParaRPr lang="fr-FR" sz="2000" dirty="0" smtClean="0"/>
          </a:p>
          <a:p>
            <a:pPr>
              <a:buFont typeface="Symbol" charset="2"/>
              <a:buChar char=""/>
            </a:pPr>
            <a:endParaRPr lang="fr-FR" sz="2000" dirty="0" smtClean="0"/>
          </a:p>
        </p:txBody>
      </p:sp>
      <p:sp>
        <p:nvSpPr>
          <p:cNvPr id="15" name="ZoneTexte 14"/>
          <p:cNvSpPr txBox="1"/>
          <p:nvPr/>
        </p:nvSpPr>
        <p:spPr>
          <a:xfrm>
            <a:off x="-36513" y="5877272"/>
            <a:ext cx="4464497" cy="923330"/>
          </a:xfrm>
          <a:prstGeom prst="rect">
            <a:avLst/>
          </a:prstGeom>
          <a:noFill/>
        </p:spPr>
        <p:txBody>
          <a:bodyPr wrap="square" rtlCol="0">
            <a:spAutoFit/>
          </a:bodyPr>
          <a:lstStyle/>
          <a:p>
            <a:pPr marL="285750" indent="-285750">
              <a:buFont typeface="Arial"/>
              <a:buChar char="•"/>
            </a:pPr>
            <a:r>
              <a:rPr lang="fr-FR" dirty="0" smtClean="0"/>
              <a:t>Labrador </a:t>
            </a:r>
            <a:r>
              <a:rPr lang="fr-FR" dirty="0" err="1" smtClean="0"/>
              <a:t>Sea</a:t>
            </a:r>
            <a:r>
              <a:rPr lang="fr-FR" dirty="0" smtClean="0"/>
              <a:t> SSS = 7-10 </a:t>
            </a:r>
            <a:r>
              <a:rPr lang="fr-FR" dirty="0" err="1" smtClean="0"/>
              <a:t>years</a:t>
            </a:r>
            <a:r>
              <a:rPr lang="fr-FR" dirty="0" smtClean="0"/>
              <a:t> </a:t>
            </a:r>
            <a:r>
              <a:rPr lang="fr-FR" dirty="0" err="1" smtClean="0"/>
              <a:t>predictor</a:t>
            </a:r>
            <a:r>
              <a:rPr lang="fr-FR" dirty="0" smtClean="0"/>
              <a:t> of the AMOC</a:t>
            </a:r>
          </a:p>
          <a:p>
            <a:pPr marL="285750" indent="-285750">
              <a:buFont typeface="Arial"/>
              <a:buChar char="•"/>
            </a:pPr>
            <a:r>
              <a:rPr lang="fr-FR" dirty="0" smtClean="0"/>
              <a:t>EGC = more </a:t>
            </a:r>
            <a:r>
              <a:rPr lang="fr-FR" dirty="0" err="1" smtClean="0"/>
              <a:t>than</a:t>
            </a:r>
            <a:r>
              <a:rPr lang="fr-FR" dirty="0" smtClean="0"/>
              <a:t> 10 </a:t>
            </a:r>
            <a:r>
              <a:rPr lang="fr-FR" dirty="0" err="1" smtClean="0"/>
              <a:t>years</a:t>
            </a:r>
            <a:r>
              <a:rPr lang="fr-FR" dirty="0" smtClean="0"/>
              <a:t> </a:t>
            </a:r>
            <a:r>
              <a:rPr lang="fr-FR" dirty="0" err="1" smtClean="0"/>
              <a:t>predictor</a:t>
            </a:r>
            <a:endParaRPr lang="fr-FR" dirty="0"/>
          </a:p>
        </p:txBody>
      </p:sp>
      <p:pic>
        <p:nvPicPr>
          <p:cNvPr id="25" name="Imag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3298" y="18000"/>
            <a:ext cx="4857214" cy="6840000"/>
          </a:xfrm>
          <a:prstGeom prst="rect">
            <a:avLst/>
          </a:prstGeom>
          <a:noFill/>
          <a:ln>
            <a:noFill/>
          </a:ln>
        </p:spPr>
      </p:pic>
      <p:sp>
        <p:nvSpPr>
          <p:cNvPr id="26" name="Rectangle 25"/>
          <p:cNvSpPr/>
          <p:nvPr/>
        </p:nvSpPr>
        <p:spPr>
          <a:xfrm>
            <a:off x="7308304" y="5481233"/>
            <a:ext cx="180030" cy="1044111"/>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7020265" y="1628800"/>
            <a:ext cx="216031" cy="3600000"/>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6084168" y="5481233"/>
            <a:ext cx="180030" cy="1044111"/>
          </a:xfrm>
          <a:prstGeom prst="rect">
            <a:avLst/>
          </a:prstGeom>
          <a:solidFill>
            <a:srgbClr val="E2751D">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p:cNvSpPr/>
          <p:nvPr/>
        </p:nvSpPr>
        <p:spPr>
          <a:xfrm>
            <a:off x="5868137" y="1628800"/>
            <a:ext cx="216031" cy="3600000"/>
          </a:xfrm>
          <a:prstGeom prst="rect">
            <a:avLst/>
          </a:prstGeom>
          <a:solidFill>
            <a:srgbClr val="E2751D">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9" name="Grouper 38"/>
          <p:cNvGrpSpPr/>
          <p:nvPr/>
        </p:nvGrpSpPr>
        <p:grpSpPr>
          <a:xfrm>
            <a:off x="6408214" y="5000288"/>
            <a:ext cx="2016204" cy="480945"/>
            <a:chOff x="6408214" y="5000288"/>
            <a:chExt cx="2016204" cy="480945"/>
          </a:xfrm>
        </p:grpSpPr>
        <p:grpSp>
          <p:nvGrpSpPr>
            <p:cNvPr id="32" name="Grouper 31"/>
            <p:cNvGrpSpPr/>
            <p:nvPr/>
          </p:nvGrpSpPr>
          <p:grpSpPr>
            <a:xfrm>
              <a:off x="6408214" y="5024209"/>
              <a:ext cx="612058" cy="457024"/>
              <a:chOff x="6408214" y="5024209"/>
              <a:chExt cx="612058" cy="457024"/>
            </a:xfrm>
          </p:grpSpPr>
          <p:cxnSp>
            <p:nvCxnSpPr>
              <p:cNvPr id="5" name="Connecteur droit avec flèche 4"/>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grpSp>
          <p:nvGrpSpPr>
            <p:cNvPr id="33" name="Grouper 32"/>
            <p:cNvGrpSpPr/>
            <p:nvPr/>
          </p:nvGrpSpPr>
          <p:grpSpPr>
            <a:xfrm>
              <a:off x="7272310" y="5000288"/>
              <a:ext cx="612058" cy="457024"/>
              <a:chOff x="6408214" y="5024209"/>
              <a:chExt cx="612058" cy="457024"/>
            </a:xfrm>
          </p:grpSpPr>
          <p:cxnSp>
            <p:nvCxnSpPr>
              <p:cNvPr id="34" name="Connecteur droit avec flèche 33"/>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grpSp>
          <p:nvGrpSpPr>
            <p:cNvPr id="36" name="Grouper 35"/>
            <p:cNvGrpSpPr/>
            <p:nvPr/>
          </p:nvGrpSpPr>
          <p:grpSpPr>
            <a:xfrm>
              <a:off x="7812360" y="5000288"/>
              <a:ext cx="612058" cy="457024"/>
              <a:chOff x="6408214" y="5024209"/>
              <a:chExt cx="612058" cy="457024"/>
            </a:xfrm>
          </p:grpSpPr>
          <p:cxnSp>
            <p:nvCxnSpPr>
              <p:cNvPr id="37" name="Connecteur droit avec flèche 36"/>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4286981" y="2952"/>
            <a:ext cx="4857019" cy="6840000"/>
          </a:xfrm>
          <a:prstGeom prst="rect">
            <a:avLst/>
          </a:prstGeom>
        </p:spPr>
      </p:pic>
      <p:sp>
        <p:nvSpPr>
          <p:cNvPr id="2" name="Titre 1"/>
          <p:cNvSpPr>
            <a:spLocks noGrp="1"/>
          </p:cNvSpPr>
          <p:nvPr>
            <p:ph type="title"/>
          </p:nvPr>
        </p:nvSpPr>
        <p:spPr>
          <a:xfrm>
            <a:off x="-108520" y="147828"/>
            <a:ext cx="4341163" cy="1336956"/>
          </a:xfrm>
        </p:spPr>
        <p:txBody>
          <a:bodyPr/>
          <a:lstStyle/>
          <a:p>
            <a:r>
              <a:rPr lang="fr-FR" sz="4000" dirty="0" smtClean="0"/>
              <a:t>Propagation of SST anomalies</a:t>
            </a:r>
            <a:endParaRPr lang="fr-FR" sz="4000" dirty="0"/>
          </a:p>
        </p:txBody>
      </p:sp>
      <p:sp>
        <p:nvSpPr>
          <p:cNvPr id="3" name="Espace réservé du contenu 2"/>
          <p:cNvSpPr>
            <a:spLocks noGrp="1"/>
          </p:cNvSpPr>
          <p:nvPr>
            <p:ph idx="1"/>
          </p:nvPr>
        </p:nvSpPr>
        <p:spPr>
          <a:xfrm>
            <a:off x="179512" y="2143397"/>
            <a:ext cx="3710880" cy="4525963"/>
          </a:xfrm>
        </p:spPr>
        <p:txBody>
          <a:bodyPr>
            <a:normAutofit/>
          </a:bodyPr>
          <a:lstStyle/>
          <a:p>
            <a:pPr>
              <a:buFont typeface="Symbol" charset="2"/>
              <a:buChar char=""/>
            </a:pPr>
            <a:r>
              <a:rPr lang="fr-FR" sz="2000" dirty="0" err="1" smtClean="0"/>
              <a:t>We</a:t>
            </a:r>
            <a:r>
              <a:rPr lang="fr-FR" sz="2000" dirty="0" smtClean="0"/>
              <a:t> </a:t>
            </a:r>
            <a:r>
              <a:rPr lang="fr-FR" sz="2000" dirty="0" err="1" smtClean="0"/>
              <a:t>follow</a:t>
            </a:r>
            <a:r>
              <a:rPr lang="fr-FR" sz="2000" dirty="0" smtClean="0"/>
              <a:t> the </a:t>
            </a:r>
            <a:r>
              <a:rPr lang="fr-FR" sz="2000" dirty="0" err="1" smtClean="0"/>
              <a:t>mininimum</a:t>
            </a:r>
            <a:r>
              <a:rPr lang="fr-FR" sz="2000" dirty="0" smtClean="0"/>
              <a:t> of SST </a:t>
            </a:r>
            <a:r>
              <a:rPr lang="fr-FR" sz="2000" dirty="0" err="1" smtClean="0"/>
              <a:t>along</a:t>
            </a:r>
            <a:r>
              <a:rPr lang="fr-FR" sz="2000" dirty="0" smtClean="0"/>
              <a:t> the </a:t>
            </a:r>
            <a:r>
              <a:rPr lang="fr-FR" sz="2000" dirty="0" err="1" smtClean="0"/>
              <a:t>gyre</a:t>
            </a:r>
            <a:endParaRPr lang="fr-FR" sz="2000" dirty="0" smtClean="0"/>
          </a:p>
          <a:p>
            <a:pPr>
              <a:buFont typeface="Symbol" charset="2"/>
              <a:buChar char=""/>
            </a:pPr>
            <a:r>
              <a:rPr lang="fr-FR" sz="2000" dirty="0"/>
              <a:t>7</a:t>
            </a:r>
            <a:r>
              <a:rPr lang="fr-FR" sz="2000" dirty="0" smtClean="0"/>
              <a:t> </a:t>
            </a:r>
            <a:r>
              <a:rPr lang="fr-FR" sz="2000" dirty="0" err="1" smtClean="0"/>
              <a:t>years</a:t>
            </a:r>
            <a:r>
              <a:rPr lang="fr-FR" sz="2000" dirty="0" smtClean="0"/>
              <a:t> </a:t>
            </a:r>
            <a:r>
              <a:rPr lang="fr-FR" sz="2000" dirty="0" err="1" smtClean="0"/>
              <a:t>between</a:t>
            </a:r>
            <a:r>
              <a:rPr lang="fr-FR" sz="2000" dirty="0" smtClean="0"/>
              <a:t> Labrador and GIN</a:t>
            </a:r>
          </a:p>
          <a:p>
            <a:pPr>
              <a:buFont typeface="Symbol" charset="2"/>
              <a:buChar char=""/>
            </a:pPr>
            <a:r>
              <a:rPr lang="fr-FR" sz="2000" dirty="0" err="1" smtClean="0"/>
              <a:t>True</a:t>
            </a:r>
            <a:r>
              <a:rPr lang="fr-FR" sz="2000" dirty="0" smtClean="0"/>
              <a:t> in the model (</a:t>
            </a:r>
            <a:r>
              <a:rPr lang="fr-FR" sz="2000" dirty="0" err="1"/>
              <a:t>k</a:t>
            </a:r>
            <a:r>
              <a:rPr lang="fr-FR" sz="2000" dirty="0" err="1" smtClean="0"/>
              <a:t>nown</a:t>
            </a:r>
            <a:r>
              <a:rPr lang="fr-FR" sz="2000" dirty="0" smtClean="0"/>
              <a:t>)</a:t>
            </a:r>
          </a:p>
          <a:p>
            <a:pPr>
              <a:buFont typeface="Symbol" charset="2"/>
              <a:buChar char=""/>
            </a:pPr>
            <a:r>
              <a:rPr lang="fr-FR" sz="2000" dirty="0" smtClean="0"/>
              <a:t>And in the SST Reynolds data!</a:t>
            </a:r>
          </a:p>
        </p:txBody>
      </p:sp>
      <p:sp>
        <p:nvSpPr>
          <p:cNvPr id="20" name="Rectangle 19"/>
          <p:cNvSpPr/>
          <p:nvPr/>
        </p:nvSpPr>
        <p:spPr>
          <a:xfrm>
            <a:off x="4283968" y="1368152"/>
            <a:ext cx="792088" cy="26064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Box 1</a:t>
            </a:r>
            <a:endParaRPr lang="fr-FR" sz="1400" b="1" dirty="0">
              <a:solidFill>
                <a:schemeClr val="tx1"/>
              </a:solidFill>
            </a:endParaRPr>
          </a:p>
        </p:txBody>
      </p:sp>
      <p:sp>
        <p:nvSpPr>
          <p:cNvPr id="21" name="Rectangle 20"/>
          <p:cNvSpPr/>
          <p:nvPr/>
        </p:nvSpPr>
        <p:spPr>
          <a:xfrm>
            <a:off x="4283968" y="2636912"/>
            <a:ext cx="792088" cy="260648"/>
          </a:xfrm>
          <a:prstGeom prst="rect">
            <a:avLst/>
          </a:prstGeom>
          <a:solidFill>
            <a:srgbClr val="1CD1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Box 2</a:t>
            </a:r>
            <a:endParaRPr lang="fr-FR" sz="1400" b="1" dirty="0">
              <a:solidFill>
                <a:schemeClr val="tx1"/>
              </a:solidFill>
            </a:endParaRPr>
          </a:p>
        </p:txBody>
      </p:sp>
      <p:sp>
        <p:nvSpPr>
          <p:cNvPr id="22" name="Rectangle 21"/>
          <p:cNvSpPr/>
          <p:nvPr/>
        </p:nvSpPr>
        <p:spPr>
          <a:xfrm>
            <a:off x="4283968" y="3933056"/>
            <a:ext cx="792088" cy="26064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Box 3</a:t>
            </a:r>
            <a:endParaRPr lang="fr-FR" sz="1400" b="1" dirty="0">
              <a:solidFill>
                <a:schemeClr val="tx1"/>
              </a:solidFill>
            </a:endParaRPr>
          </a:p>
        </p:txBody>
      </p:sp>
      <p:sp>
        <p:nvSpPr>
          <p:cNvPr id="23" name="Rectangle 22"/>
          <p:cNvSpPr/>
          <p:nvPr/>
        </p:nvSpPr>
        <p:spPr>
          <a:xfrm>
            <a:off x="4283968" y="5256584"/>
            <a:ext cx="792088" cy="260648"/>
          </a:xfrm>
          <a:prstGeom prst="rect">
            <a:avLst/>
          </a:prstGeom>
          <a:solidFill>
            <a:srgbClr val="D52CD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Box 4</a:t>
            </a:r>
            <a:endParaRPr lang="fr-FR" sz="1400" b="1" dirty="0">
              <a:solidFill>
                <a:schemeClr val="tx1"/>
              </a:solidFill>
            </a:endParaRPr>
          </a:p>
        </p:txBody>
      </p:sp>
      <p:sp>
        <p:nvSpPr>
          <p:cNvPr id="10" name="Rectangle 9"/>
          <p:cNvSpPr/>
          <p:nvPr/>
        </p:nvSpPr>
        <p:spPr>
          <a:xfrm>
            <a:off x="6948264" y="5481233"/>
            <a:ext cx="180030" cy="1044111"/>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6876256" y="4185089"/>
            <a:ext cx="180030" cy="1044111"/>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6678239" y="2897560"/>
            <a:ext cx="180030" cy="1044111"/>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6408194" y="1621341"/>
            <a:ext cx="180030" cy="1044111"/>
          </a:xfrm>
          <a:prstGeom prst="rect">
            <a:avLst/>
          </a:prstGeom>
          <a:solidFill>
            <a:srgbClr val="FFFF00">
              <a:alpha val="22000"/>
            </a:srgb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7632350" y="5481233"/>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7560342" y="4185089"/>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7416306" y="2905019"/>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7200282" y="1628800"/>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8352410" y="5481233"/>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8064378" y="4185089"/>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7992390" y="2905019"/>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7848354" y="1628800"/>
            <a:ext cx="180030" cy="1044111"/>
          </a:xfrm>
          <a:prstGeom prst="rect">
            <a:avLst/>
          </a:prstGeom>
          <a:solidFill>
            <a:schemeClr val="accent1">
              <a:lumMod val="60000"/>
              <a:lumOff val="40000"/>
              <a:alpha val="22000"/>
            </a:schemeClr>
          </a:solid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9" name="Grouper 28"/>
          <p:cNvGrpSpPr/>
          <p:nvPr/>
        </p:nvGrpSpPr>
        <p:grpSpPr>
          <a:xfrm>
            <a:off x="6241297" y="1531816"/>
            <a:ext cx="612058" cy="457024"/>
            <a:chOff x="6408214" y="5024209"/>
            <a:chExt cx="612058" cy="457024"/>
          </a:xfrm>
        </p:grpSpPr>
        <p:cxnSp>
          <p:nvCxnSpPr>
            <p:cNvPr id="30" name="Connecteur droit avec flèche 29"/>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grpSp>
        <p:nvGrpSpPr>
          <p:cNvPr id="32" name="Grouper 31"/>
          <p:cNvGrpSpPr/>
          <p:nvPr/>
        </p:nvGrpSpPr>
        <p:grpSpPr>
          <a:xfrm>
            <a:off x="7668344" y="1531816"/>
            <a:ext cx="612058" cy="457024"/>
            <a:chOff x="6408214" y="5024209"/>
            <a:chExt cx="612058" cy="457024"/>
          </a:xfrm>
        </p:grpSpPr>
        <p:cxnSp>
          <p:nvCxnSpPr>
            <p:cNvPr id="33" name="Connecteur droit avec flèche 32"/>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grpSp>
        <p:nvGrpSpPr>
          <p:cNvPr id="35" name="Grouper 34"/>
          <p:cNvGrpSpPr/>
          <p:nvPr/>
        </p:nvGrpSpPr>
        <p:grpSpPr>
          <a:xfrm>
            <a:off x="7020272" y="1531816"/>
            <a:ext cx="612058" cy="457024"/>
            <a:chOff x="6408214" y="5024209"/>
            <a:chExt cx="612058" cy="457024"/>
          </a:xfrm>
        </p:grpSpPr>
        <p:cxnSp>
          <p:nvCxnSpPr>
            <p:cNvPr id="36" name="Connecteur droit avec flèche 35"/>
            <p:cNvCxnSpPr/>
            <p:nvPr/>
          </p:nvCxnSpPr>
          <p:spPr>
            <a:xfrm>
              <a:off x="6660232" y="5228800"/>
              <a:ext cx="0" cy="2524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6408214" y="5024209"/>
              <a:ext cx="612058" cy="276999"/>
            </a:xfrm>
            <a:prstGeom prst="rect">
              <a:avLst/>
            </a:prstGeom>
            <a:noFill/>
          </p:spPr>
          <p:txBody>
            <a:bodyPr wrap="square" rtlCol="0">
              <a:spAutoFit/>
            </a:bodyPr>
            <a:lstStyle/>
            <a:p>
              <a:r>
                <a:rPr lang="fr-FR" sz="1200" b="1" dirty="0" smtClean="0">
                  <a:solidFill>
                    <a:schemeClr val="tx2">
                      <a:lumMod val="75000"/>
                      <a:lumOff val="25000"/>
                    </a:schemeClr>
                  </a:solidFill>
                </a:rPr>
                <a:t>GSA</a:t>
              </a:r>
              <a:endParaRPr lang="fr-FR" sz="1200" b="1" dirty="0">
                <a:solidFill>
                  <a:schemeClr val="tx2">
                    <a:lumMod val="75000"/>
                    <a:lumOff val="25000"/>
                  </a:schemeClr>
                </a:solidFill>
              </a:endParaRPr>
            </a:p>
          </p:txBody>
        </p:sp>
      </p:grpSp>
    </p:spTree>
    <p:extLst>
      <p:ext uri="{BB962C8B-B14F-4D97-AF65-F5344CB8AC3E}">
        <p14:creationId xmlns:p14="http://schemas.microsoft.com/office/powerpoint/2010/main" val="11033126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274199" y="0"/>
            <a:ext cx="4869801" cy="6858000"/>
          </a:xfrm>
          <a:prstGeom prst="rect">
            <a:avLst/>
          </a:prstGeom>
        </p:spPr>
      </p:pic>
      <p:sp>
        <p:nvSpPr>
          <p:cNvPr id="2" name="Titre 1"/>
          <p:cNvSpPr>
            <a:spLocks noGrp="1"/>
          </p:cNvSpPr>
          <p:nvPr>
            <p:ph type="title"/>
          </p:nvPr>
        </p:nvSpPr>
        <p:spPr>
          <a:xfrm>
            <a:off x="-396552" y="-644260"/>
            <a:ext cx="3779912" cy="2129044"/>
          </a:xfrm>
        </p:spPr>
        <p:txBody>
          <a:bodyPr/>
          <a:lstStyle/>
          <a:p>
            <a:r>
              <a:rPr lang="fr-FR" sz="4000" dirty="0"/>
              <a:t>A</a:t>
            </a:r>
            <a:r>
              <a:rPr lang="fr-FR" sz="4000" dirty="0" smtClean="0"/>
              <a:t>ir-</a:t>
            </a:r>
            <a:r>
              <a:rPr lang="fr-FR" sz="4000" dirty="0" err="1" smtClean="0"/>
              <a:t>sea</a:t>
            </a:r>
            <a:r>
              <a:rPr lang="fr-FR" sz="4000" dirty="0"/>
              <a:t> </a:t>
            </a:r>
            <a:r>
              <a:rPr lang="fr-FR" sz="4000" dirty="0" err="1" smtClean="0"/>
              <a:t>ice</a:t>
            </a:r>
            <a:r>
              <a:rPr lang="fr-FR" sz="4000" dirty="0" smtClean="0"/>
              <a:t> interactions</a:t>
            </a:r>
            <a:endParaRPr lang="fr-FR" sz="4000" dirty="0"/>
          </a:p>
        </p:txBody>
      </p:sp>
      <p:grpSp>
        <p:nvGrpSpPr>
          <p:cNvPr id="4" name="Grouper 3"/>
          <p:cNvGrpSpPr/>
          <p:nvPr/>
        </p:nvGrpSpPr>
        <p:grpSpPr>
          <a:xfrm>
            <a:off x="4788024" y="260648"/>
            <a:ext cx="3672456" cy="5328592"/>
            <a:chOff x="4788024" y="260648"/>
            <a:chExt cx="3672456" cy="5328592"/>
          </a:xfrm>
        </p:grpSpPr>
        <p:sp>
          <p:nvSpPr>
            <p:cNvPr id="22" name="Ellipse 21"/>
            <p:cNvSpPr>
              <a:spLocks/>
            </p:cNvSpPr>
            <p:nvPr/>
          </p:nvSpPr>
          <p:spPr>
            <a:xfrm>
              <a:off x="4788129" y="2492896"/>
              <a:ext cx="935999" cy="936104"/>
            </a:xfrm>
            <a:prstGeom prst="ellipse">
              <a:avLst/>
            </a:prstGeom>
            <a:noFill/>
            <a:ln w="76200" cmpd="sng">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76200" cmpd="sng">
                  <a:solidFill>
                    <a:schemeClr val="tx1"/>
                  </a:solidFill>
                </a:ln>
                <a:solidFill>
                  <a:srgbClr val="000000"/>
                </a:solidFill>
              </a:endParaRPr>
            </a:p>
          </p:txBody>
        </p:sp>
        <p:sp>
          <p:nvSpPr>
            <p:cNvPr id="17" name="Ellipse 16"/>
            <p:cNvSpPr>
              <a:spLocks/>
            </p:cNvSpPr>
            <p:nvPr/>
          </p:nvSpPr>
          <p:spPr>
            <a:xfrm>
              <a:off x="4860032" y="332656"/>
              <a:ext cx="936149" cy="936104"/>
            </a:xfrm>
            <a:prstGeom prst="ellipse">
              <a:avLst/>
            </a:prstGeom>
            <a:noFill/>
            <a:ln w="76200" cmpd="sng">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76200" cmpd="sng">
                  <a:solidFill>
                    <a:schemeClr val="tx1"/>
                  </a:solidFill>
                </a:ln>
                <a:solidFill>
                  <a:srgbClr val="000000"/>
                </a:solidFill>
              </a:endParaRPr>
            </a:p>
          </p:txBody>
        </p:sp>
        <p:sp>
          <p:nvSpPr>
            <p:cNvPr id="13" name="Ellipse 12"/>
            <p:cNvSpPr>
              <a:spLocks/>
            </p:cNvSpPr>
            <p:nvPr/>
          </p:nvSpPr>
          <p:spPr>
            <a:xfrm>
              <a:off x="7524328" y="260648"/>
              <a:ext cx="936152" cy="936104"/>
            </a:xfrm>
            <a:prstGeom prst="ellipse">
              <a:avLst/>
            </a:prstGeom>
            <a:noFill/>
            <a:ln w="76200" cmpd="sng">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76200" cmpd="sng">
                  <a:solidFill>
                    <a:schemeClr val="tx1"/>
                  </a:solidFill>
                </a:ln>
                <a:solidFill>
                  <a:srgbClr val="000000"/>
                </a:solidFill>
              </a:endParaRPr>
            </a:p>
          </p:txBody>
        </p:sp>
        <p:sp>
          <p:nvSpPr>
            <p:cNvPr id="21" name="Ellipse 20"/>
            <p:cNvSpPr>
              <a:spLocks/>
            </p:cNvSpPr>
            <p:nvPr/>
          </p:nvSpPr>
          <p:spPr>
            <a:xfrm>
              <a:off x="4788024" y="4653136"/>
              <a:ext cx="936152" cy="936104"/>
            </a:xfrm>
            <a:prstGeom prst="ellipse">
              <a:avLst/>
            </a:prstGeom>
            <a:noFill/>
            <a:ln w="76200" cmpd="sng">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76200" cmpd="sng">
                  <a:solidFill>
                    <a:schemeClr val="tx1"/>
                  </a:solidFill>
                </a:ln>
                <a:solidFill>
                  <a:srgbClr val="000000"/>
                </a:solidFill>
              </a:endParaRPr>
            </a:p>
          </p:txBody>
        </p:sp>
        <p:sp>
          <p:nvSpPr>
            <p:cNvPr id="25" name="Ellipse 24"/>
            <p:cNvSpPr>
              <a:spLocks/>
            </p:cNvSpPr>
            <p:nvPr/>
          </p:nvSpPr>
          <p:spPr>
            <a:xfrm>
              <a:off x="7336792" y="2564904"/>
              <a:ext cx="936152" cy="936104"/>
            </a:xfrm>
            <a:prstGeom prst="ellipse">
              <a:avLst/>
            </a:prstGeom>
            <a:noFill/>
            <a:ln w="76200" cmpd="sng">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76200" cmpd="sng">
                  <a:solidFill>
                    <a:schemeClr val="tx1"/>
                  </a:solidFill>
                </a:ln>
                <a:solidFill>
                  <a:srgbClr val="000000"/>
                </a:solidFill>
              </a:endParaRPr>
            </a:p>
          </p:txBody>
        </p:sp>
      </p:grpSp>
      <p:sp>
        <p:nvSpPr>
          <p:cNvPr id="9" name="Espace réservé du contenu 2"/>
          <p:cNvSpPr>
            <a:spLocks noGrp="1"/>
          </p:cNvSpPr>
          <p:nvPr>
            <p:ph idx="1"/>
          </p:nvPr>
        </p:nvSpPr>
        <p:spPr>
          <a:xfrm>
            <a:off x="35496" y="2215405"/>
            <a:ext cx="3347864" cy="4525963"/>
          </a:xfrm>
        </p:spPr>
        <p:txBody>
          <a:bodyPr>
            <a:normAutofit/>
          </a:bodyPr>
          <a:lstStyle/>
          <a:p>
            <a:pPr>
              <a:buFont typeface="Symbol" charset="2"/>
              <a:buChar char=""/>
            </a:pPr>
            <a:r>
              <a:rPr lang="fr-FR" sz="2000" dirty="0" err="1"/>
              <a:t>A</a:t>
            </a:r>
            <a:r>
              <a:rPr lang="fr-FR" sz="2000" dirty="0" err="1" smtClean="0"/>
              <a:t>nomalous</a:t>
            </a:r>
            <a:r>
              <a:rPr lang="fr-FR" sz="2000" dirty="0" smtClean="0"/>
              <a:t> </a:t>
            </a:r>
            <a:r>
              <a:rPr lang="fr-FR" sz="2000" dirty="0" err="1" smtClean="0"/>
              <a:t>wind</a:t>
            </a:r>
            <a:r>
              <a:rPr lang="fr-FR" sz="2000" dirty="0" smtClean="0"/>
              <a:t> stress in the NCEP and HadISST </a:t>
            </a:r>
            <a:r>
              <a:rPr lang="fr-FR" sz="2000" dirty="0" err="1" smtClean="0"/>
              <a:t>sea</a:t>
            </a:r>
            <a:r>
              <a:rPr lang="fr-FR" sz="2000" dirty="0" smtClean="0"/>
              <a:t> </a:t>
            </a:r>
            <a:r>
              <a:rPr lang="fr-FR" sz="2000" dirty="0" err="1" smtClean="0"/>
              <a:t>ice</a:t>
            </a:r>
            <a:r>
              <a:rPr lang="fr-FR" sz="2000" dirty="0" smtClean="0"/>
              <a:t>, </a:t>
            </a:r>
            <a:r>
              <a:rPr lang="fr-FR" sz="2000" dirty="0" err="1" smtClean="0"/>
              <a:t>similar</a:t>
            </a:r>
            <a:r>
              <a:rPr lang="fr-FR" sz="2000" dirty="0" smtClean="0"/>
              <a:t> to </a:t>
            </a:r>
            <a:r>
              <a:rPr lang="fr-FR" sz="2000" dirty="0" err="1" smtClean="0"/>
              <a:t>what</a:t>
            </a:r>
            <a:r>
              <a:rPr lang="fr-FR" sz="2000" dirty="0" smtClean="0"/>
              <a:t> </a:t>
            </a:r>
            <a:r>
              <a:rPr lang="fr-FR" sz="2000" dirty="0" err="1" smtClean="0"/>
              <a:t>is</a:t>
            </a:r>
            <a:r>
              <a:rPr lang="fr-FR" sz="2000" dirty="0" smtClean="0"/>
              <a:t> </a:t>
            </a:r>
            <a:r>
              <a:rPr lang="fr-FR" sz="2000" dirty="0" err="1" smtClean="0"/>
              <a:t>obtained</a:t>
            </a:r>
            <a:r>
              <a:rPr lang="fr-FR" sz="2000" dirty="0" smtClean="0"/>
              <a:t> in the simulations.</a:t>
            </a:r>
          </a:p>
          <a:p>
            <a:pPr>
              <a:buFont typeface="Symbol" charset="2"/>
              <a:buChar char=""/>
            </a:pPr>
            <a:r>
              <a:rPr lang="fr-FR" sz="2000" dirty="0" smtClean="0"/>
              <a:t>An indication of the existence of the air-</a:t>
            </a:r>
            <a:r>
              <a:rPr lang="fr-FR" sz="2000" dirty="0" err="1" smtClean="0"/>
              <a:t>sea</a:t>
            </a:r>
            <a:r>
              <a:rPr lang="fr-FR" sz="2000" dirty="0" smtClean="0"/>
              <a:t>-</a:t>
            </a:r>
            <a:r>
              <a:rPr lang="fr-FR" sz="2000" dirty="0" err="1" smtClean="0"/>
              <a:t>sea</a:t>
            </a:r>
            <a:r>
              <a:rPr lang="fr-FR" sz="2000" dirty="0" smtClean="0"/>
              <a:t> </a:t>
            </a:r>
            <a:r>
              <a:rPr lang="fr-FR" sz="2000" dirty="0" err="1" smtClean="0"/>
              <a:t>ice</a:t>
            </a:r>
            <a:r>
              <a:rPr lang="fr-FR" sz="2000" dirty="0" smtClean="0"/>
              <a:t> interaction </a:t>
            </a:r>
            <a:r>
              <a:rPr lang="fr-FR" sz="2000" dirty="0" err="1" smtClean="0"/>
              <a:t>from</a:t>
            </a:r>
            <a:r>
              <a:rPr lang="fr-FR" sz="2000" dirty="0" smtClean="0"/>
              <a:t> </a:t>
            </a:r>
            <a:r>
              <a:rPr lang="fr-FR" sz="2000" dirty="0" err="1" smtClean="0"/>
              <a:t>our</a:t>
            </a:r>
            <a:r>
              <a:rPr lang="fr-FR" sz="2000" dirty="0" smtClean="0"/>
              <a:t> 20-yr cycle.</a:t>
            </a:r>
          </a:p>
        </p:txBody>
      </p:sp>
      <p:sp>
        <p:nvSpPr>
          <p:cNvPr id="6" name="ZoneTexte 5"/>
          <p:cNvSpPr txBox="1"/>
          <p:nvPr/>
        </p:nvSpPr>
        <p:spPr>
          <a:xfrm>
            <a:off x="3537145" y="764704"/>
            <a:ext cx="890839" cy="646331"/>
          </a:xfrm>
          <a:prstGeom prst="rect">
            <a:avLst/>
          </a:prstGeom>
          <a:noFill/>
        </p:spPr>
        <p:txBody>
          <a:bodyPr wrap="square" rtlCol="0">
            <a:spAutoFit/>
          </a:bodyPr>
          <a:lstStyle/>
          <a:p>
            <a:r>
              <a:rPr lang="fr-FR" sz="1200" dirty="0" smtClean="0"/>
              <a:t>NCEP</a:t>
            </a:r>
          </a:p>
          <a:p>
            <a:r>
              <a:rPr lang="fr-FR" sz="1200" dirty="0" smtClean="0"/>
              <a:t> &amp; HadISST</a:t>
            </a:r>
            <a:endParaRPr lang="fr-FR" sz="1200" dirty="0"/>
          </a:p>
        </p:txBody>
      </p:sp>
      <p:sp>
        <p:nvSpPr>
          <p:cNvPr id="14" name="ZoneTexte 13"/>
          <p:cNvSpPr txBox="1"/>
          <p:nvPr/>
        </p:nvSpPr>
        <p:spPr>
          <a:xfrm>
            <a:off x="3491880" y="2895327"/>
            <a:ext cx="890839" cy="461665"/>
          </a:xfrm>
          <a:prstGeom prst="rect">
            <a:avLst/>
          </a:prstGeom>
          <a:noFill/>
        </p:spPr>
        <p:txBody>
          <a:bodyPr wrap="square" rtlCol="0">
            <a:spAutoFit/>
          </a:bodyPr>
          <a:lstStyle/>
          <a:p>
            <a:r>
              <a:rPr lang="fr-FR" sz="1200" dirty="0" err="1" smtClean="0"/>
              <a:t>Nudged</a:t>
            </a:r>
            <a:endParaRPr lang="fr-FR" sz="1200" dirty="0" smtClean="0"/>
          </a:p>
          <a:p>
            <a:r>
              <a:rPr lang="fr-FR" sz="1200" dirty="0" smtClean="0"/>
              <a:t>ensemble</a:t>
            </a:r>
            <a:endParaRPr lang="fr-FR" sz="1200" dirty="0"/>
          </a:p>
        </p:txBody>
      </p:sp>
      <p:sp>
        <p:nvSpPr>
          <p:cNvPr id="15" name="ZoneTexte 14"/>
          <p:cNvSpPr txBox="1"/>
          <p:nvPr/>
        </p:nvSpPr>
        <p:spPr>
          <a:xfrm>
            <a:off x="3465137" y="5373216"/>
            <a:ext cx="890839" cy="461665"/>
          </a:xfrm>
          <a:prstGeom prst="rect">
            <a:avLst/>
          </a:prstGeom>
          <a:noFill/>
        </p:spPr>
        <p:txBody>
          <a:bodyPr wrap="square" rtlCol="0">
            <a:spAutoFit/>
          </a:bodyPr>
          <a:lstStyle/>
          <a:p>
            <a:r>
              <a:rPr lang="fr-FR" sz="1200" dirty="0" err="1" smtClean="0"/>
              <a:t>Historical</a:t>
            </a:r>
            <a:endParaRPr lang="fr-FR" sz="1200" dirty="0" smtClean="0"/>
          </a:p>
          <a:p>
            <a:r>
              <a:rPr lang="fr-FR" sz="1200" dirty="0" smtClean="0"/>
              <a:t>ensemble</a:t>
            </a:r>
            <a:endParaRPr lang="fr-FR" sz="1200" dirty="0"/>
          </a:p>
        </p:txBody>
      </p:sp>
      <p:cxnSp>
        <p:nvCxnSpPr>
          <p:cNvPr id="10" name="Connecteur droit 9"/>
          <p:cNvCxnSpPr/>
          <p:nvPr/>
        </p:nvCxnSpPr>
        <p:spPr>
          <a:xfrm>
            <a:off x="3564361" y="4509119"/>
            <a:ext cx="540012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3564361" y="2223168"/>
            <a:ext cx="540012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a:off x="3491880" y="260648"/>
            <a:ext cx="0" cy="6336704"/>
          </a:xfrm>
          <a:prstGeom prst="line">
            <a:avLst/>
          </a:prstGeom>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8244408" y="6485274"/>
            <a:ext cx="899592" cy="400110"/>
          </a:xfrm>
          <a:prstGeom prst="rect">
            <a:avLst/>
          </a:prstGeom>
          <a:noFill/>
        </p:spPr>
        <p:txBody>
          <a:bodyPr wrap="square" rtlCol="0">
            <a:spAutoFit/>
          </a:bodyPr>
          <a:lstStyle/>
          <a:p>
            <a:r>
              <a:rPr lang="fr-FR" sz="1000" b="1" dirty="0" smtClean="0"/>
              <a:t>% </a:t>
            </a:r>
            <a:r>
              <a:rPr lang="fr-FR" sz="1000" dirty="0" err="1" smtClean="0"/>
              <a:t>sea</a:t>
            </a:r>
            <a:r>
              <a:rPr lang="fr-FR" sz="1000" dirty="0" smtClean="0"/>
              <a:t> </a:t>
            </a:r>
            <a:r>
              <a:rPr lang="fr-FR" sz="1000" dirty="0" err="1" smtClean="0"/>
              <a:t>ice</a:t>
            </a:r>
            <a:r>
              <a:rPr lang="fr-FR" sz="1000" dirty="0" smtClean="0"/>
              <a:t> </a:t>
            </a:r>
            <a:r>
              <a:rPr lang="fr-FR" sz="1000" dirty="0" err="1" smtClean="0"/>
              <a:t>cover</a:t>
            </a:r>
            <a:endParaRPr lang="fr-FR" sz="1000" dirty="0"/>
          </a:p>
        </p:txBody>
      </p:sp>
    </p:spTree>
    <p:extLst>
      <p:ext uri="{BB962C8B-B14F-4D97-AF65-F5344CB8AC3E}">
        <p14:creationId xmlns:p14="http://schemas.microsoft.com/office/powerpoint/2010/main" val="747265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57200"/>
            <a:ext cx="9144000" cy="1336956"/>
          </a:xfrm>
        </p:spPr>
        <p:txBody>
          <a:bodyPr/>
          <a:lstStyle/>
          <a:p>
            <a:r>
              <a:rPr lang="fr-FR" sz="4000" dirty="0" smtClean="0"/>
              <a:t>Initialisation of the 1980 maximum</a:t>
            </a:r>
            <a:endParaRPr lang="fr-FR" sz="4000" dirty="0"/>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3"/>
          <a:stretch>
            <a:fillRect/>
          </a:stretch>
        </p:blipFill>
        <p:spPr>
          <a:xfrm>
            <a:off x="0" y="1600201"/>
            <a:ext cx="4876800" cy="3666907"/>
          </a:xfrm>
          <a:prstGeom prst="rect">
            <a:avLst/>
          </a:prstGeom>
        </p:spPr>
      </p:pic>
      <p:pic>
        <p:nvPicPr>
          <p:cNvPr id="14" name="Image 13"/>
          <p:cNvPicPr>
            <a:picLocks noChangeAspect="1"/>
          </p:cNvPicPr>
          <p:nvPr/>
        </p:nvPicPr>
        <p:blipFill>
          <a:blip r:embed="rId4"/>
          <a:stretch>
            <a:fillRect/>
          </a:stretch>
        </p:blipFill>
        <p:spPr>
          <a:xfrm>
            <a:off x="4876800" y="1600200"/>
            <a:ext cx="4314008" cy="3666907"/>
          </a:xfrm>
          <a:prstGeom prst="rect">
            <a:avLst/>
          </a:prstGeom>
        </p:spPr>
      </p:pic>
      <p:sp>
        <p:nvSpPr>
          <p:cNvPr id="6" name="Ellipse 5"/>
          <p:cNvSpPr/>
          <p:nvPr/>
        </p:nvSpPr>
        <p:spPr>
          <a:xfrm>
            <a:off x="3897882" y="2743200"/>
            <a:ext cx="746126" cy="685800"/>
          </a:xfrm>
          <a:prstGeom prst="ellipse">
            <a:avLst/>
          </a:prstGeom>
          <a:noFill/>
          <a:ln w="63500">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5638800" y="3086100"/>
            <a:ext cx="746126" cy="685800"/>
          </a:xfrm>
          <a:prstGeom prst="ellipse">
            <a:avLst/>
          </a:prstGeom>
          <a:noFill/>
          <a:ln w="635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999230" y="5943601"/>
            <a:ext cx="2514600" cy="830997"/>
          </a:xfrm>
          <a:prstGeom prst="rect">
            <a:avLst/>
          </a:prstGeom>
          <a:noFill/>
        </p:spPr>
        <p:txBody>
          <a:bodyPr wrap="square" rtlCol="0">
            <a:spAutoFit/>
          </a:bodyPr>
          <a:lstStyle/>
          <a:p>
            <a:r>
              <a:rPr lang="fr-FR" sz="2400" b="1" dirty="0" smtClean="0">
                <a:solidFill>
                  <a:schemeClr val="accent3"/>
                </a:solidFill>
              </a:rPr>
              <a:t>Agung </a:t>
            </a:r>
            <a:r>
              <a:rPr lang="fr-FR" sz="2400" b="1" dirty="0" err="1">
                <a:solidFill>
                  <a:schemeClr val="accent3"/>
                </a:solidFill>
              </a:rPr>
              <a:t>v</a:t>
            </a:r>
            <a:r>
              <a:rPr lang="fr-FR" sz="2400" b="1" dirty="0" err="1" smtClean="0">
                <a:solidFill>
                  <a:schemeClr val="accent3"/>
                </a:solidFill>
              </a:rPr>
              <a:t>olcanic</a:t>
            </a:r>
            <a:r>
              <a:rPr lang="fr-FR" sz="2400" b="1" dirty="0" smtClean="0">
                <a:solidFill>
                  <a:schemeClr val="accent3"/>
                </a:solidFill>
              </a:rPr>
              <a:t> </a:t>
            </a:r>
            <a:r>
              <a:rPr lang="fr-FR" sz="2400" b="1" dirty="0">
                <a:solidFill>
                  <a:schemeClr val="accent3"/>
                </a:solidFill>
              </a:rPr>
              <a:t>f</a:t>
            </a:r>
            <a:r>
              <a:rPr lang="fr-FR" sz="2400" b="1" dirty="0" smtClean="0">
                <a:solidFill>
                  <a:schemeClr val="accent3"/>
                </a:solidFill>
              </a:rPr>
              <a:t>orcing</a:t>
            </a:r>
            <a:endParaRPr lang="fr-FR" sz="2400" b="1" dirty="0">
              <a:solidFill>
                <a:schemeClr val="accent3"/>
              </a:solidFill>
            </a:endParaRPr>
          </a:p>
        </p:txBody>
      </p:sp>
      <p:cxnSp>
        <p:nvCxnSpPr>
          <p:cNvPr id="16" name="Connecteur droit avec flèche 15"/>
          <p:cNvCxnSpPr/>
          <p:nvPr/>
        </p:nvCxnSpPr>
        <p:spPr>
          <a:xfrm flipV="1">
            <a:off x="2699792" y="3391272"/>
            <a:ext cx="1440160" cy="2306864"/>
          </a:xfrm>
          <a:prstGeom prst="straightConnector1">
            <a:avLst/>
          </a:prstGeom>
          <a:ln w="76200" cmpd="sng">
            <a:solidFill>
              <a:srgbClr val="244A58"/>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92655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57200"/>
            <a:ext cx="9144000" cy="1336956"/>
          </a:xfrm>
        </p:spPr>
        <p:txBody>
          <a:bodyPr/>
          <a:lstStyle/>
          <a:p>
            <a:r>
              <a:rPr lang="fr-FR" sz="4000" dirty="0"/>
              <a:t>Initialisation of the </a:t>
            </a:r>
            <a:r>
              <a:rPr lang="fr-FR" sz="4000" dirty="0" smtClean="0"/>
              <a:t>1996 </a:t>
            </a:r>
            <a:r>
              <a:rPr lang="fr-FR" sz="4000" dirty="0"/>
              <a:t>maximum</a:t>
            </a:r>
          </a:p>
        </p:txBody>
      </p:sp>
      <p:sp>
        <p:nvSpPr>
          <p:cNvPr id="7" name="Espace réservé du contenu 6"/>
          <p:cNvSpPr>
            <a:spLocks noGrp="1"/>
          </p:cNvSpPr>
          <p:nvPr>
            <p:ph idx="1"/>
          </p:nvPr>
        </p:nvSpPr>
        <p:spPr/>
        <p:txBody>
          <a:bodyPr/>
          <a:lstStyle/>
          <a:p>
            <a:endParaRPr lang="fr-FR" dirty="0"/>
          </a:p>
        </p:txBody>
      </p:sp>
      <p:pic>
        <p:nvPicPr>
          <p:cNvPr id="13" name="Image 12"/>
          <p:cNvPicPr>
            <a:picLocks noChangeAspect="1"/>
          </p:cNvPicPr>
          <p:nvPr/>
        </p:nvPicPr>
        <p:blipFill>
          <a:blip r:embed="rId3"/>
          <a:stretch>
            <a:fillRect/>
          </a:stretch>
        </p:blipFill>
        <p:spPr>
          <a:xfrm>
            <a:off x="0" y="1600201"/>
            <a:ext cx="4876800" cy="3666907"/>
          </a:xfrm>
          <a:prstGeom prst="rect">
            <a:avLst/>
          </a:prstGeom>
        </p:spPr>
      </p:pic>
      <p:pic>
        <p:nvPicPr>
          <p:cNvPr id="14" name="Image 13"/>
          <p:cNvPicPr>
            <a:picLocks noChangeAspect="1"/>
          </p:cNvPicPr>
          <p:nvPr/>
        </p:nvPicPr>
        <p:blipFill>
          <a:blip r:embed="rId4"/>
          <a:stretch>
            <a:fillRect/>
          </a:stretch>
        </p:blipFill>
        <p:spPr>
          <a:xfrm>
            <a:off x="4876800" y="1600200"/>
            <a:ext cx="4314008" cy="3666907"/>
          </a:xfrm>
          <a:prstGeom prst="rect">
            <a:avLst/>
          </a:prstGeom>
        </p:spPr>
      </p:pic>
      <p:sp>
        <p:nvSpPr>
          <p:cNvPr id="6" name="Ellipse 5"/>
          <p:cNvSpPr/>
          <p:nvPr/>
        </p:nvSpPr>
        <p:spPr>
          <a:xfrm>
            <a:off x="2915816" y="3391272"/>
            <a:ext cx="746126" cy="685800"/>
          </a:xfrm>
          <a:prstGeom prst="ellipse">
            <a:avLst/>
          </a:prstGeom>
          <a:noFill/>
          <a:ln w="63500">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5638800" y="3086100"/>
            <a:ext cx="746126" cy="685800"/>
          </a:xfrm>
          <a:prstGeom prst="ellipse">
            <a:avLst/>
          </a:prstGeom>
          <a:noFill/>
          <a:ln w="635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avec flèche 10"/>
          <p:cNvCxnSpPr>
            <a:endCxn id="15" idx="5"/>
          </p:cNvCxnSpPr>
          <p:nvPr/>
        </p:nvCxnSpPr>
        <p:spPr>
          <a:xfrm flipV="1">
            <a:off x="2256530" y="3976639"/>
            <a:ext cx="0" cy="1809451"/>
          </a:xfrm>
          <a:prstGeom prst="straightConnector1">
            <a:avLst/>
          </a:prstGeom>
          <a:ln w="76200" cmpd="sng">
            <a:solidFill>
              <a:srgbClr val="244A58"/>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999230" y="5943601"/>
            <a:ext cx="2514600" cy="830997"/>
          </a:xfrm>
          <a:prstGeom prst="rect">
            <a:avLst/>
          </a:prstGeom>
          <a:noFill/>
        </p:spPr>
        <p:txBody>
          <a:bodyPr wrap="square" rtlCol="0">
            <a:spAutoFit/>
          </a:bodyPr>
          <a:lstStyle/>
          <a:p>
            <a:r>
              <a:rPr lang="fr-FR" sz="2400" b="1" dirty="0" smtClean="0">
                <a:solidFill>
                  <a:schemeClr val="accent3"/>
                </a:solidFill>
              </a:rPr>
              <a:t>NAO forcing </a:t>
            </a:r>
            <a:r>
              <a:rPr lang="fr-FR" sz="2400" b="1" i="1" dirty="0" smtClean="0">
                <a:solidFill>
                  <a:schemeClr val="accent3"/>
                </a:solidFill>
              </a:rPr>
              <a:t>via</a:t>
            </a:r>
            <a:r>
              <a:rPr lang="fr-FR" sz="2400" b="1" dirty="0" smtClean="0">
                <a:solidFill>
                  <a:schemeClr val="accent3"/>
                </a:solidFill>
              </a:rPr>
              <a:t> SST </a:t>
            </a:r>
            <a:r>
              <a:rPr lang="fr-FR" sz="2400" b="1" dirty="0" err="1" smtClean="0">
                <a:solidFill>
                  <a:schemeClr val="accent3"/>
                </a:solidFill>
              </a:rPr>
              <a:t>nudging</a:t>
            </a:r>
            <a:endParaRPr lang="fr-FR" sz="2400" b="1" dirty="0">
              <a:solidFill>
                <a:schemeClr val="accent3"/>
              </a:solidFill>
            </a:endParaRPr>
          </a:p>
        </p:txBody>
      </p:sp>
      <p:sp>
        <p:nvSpPr>
          <p:cNvPr id="15" name="Ellipse 14"/>
          <p:cNvSpPr/>
          <p:nvPr/>
        </p:nvSpPr>
        <p:spPr>
          <a:xfrm>
            <a:off x="1619672" y="3391272"/>
            <a:ext cx="746126" cy="685800"/>
          </a:xfrm>
          <a:prstGeom prst="ellipse">
            <a:avLst/>
          </a:prstGeom>
          <a:noFill/>
          <a:ln w="63500">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avec flèche 15"/>
          <p:cNvCxnSpPr>
            <a:endCxn id="6" idx="4"/>
          </p:cNvCxnSpPr>
          <p:nvPr/>
        </p:nvCxnSpPr>
        <p:spPr>
          <a:xfrm flipV="1">
            <a:off x="2699792" y="4077072"/>
            <a:ext cx="589087" cy="1709018"/>
          </a:xfrm>
          <a:prstGeom prst="straightConnector1">
            <a:avLst/>
          </a:prstGeom>
          <a:ln w="76200" cmpd="sng">
            <a:solidFill>
              <a:srgbClr val="244A58"/>
            </a:solidFill>
            <a:tailEnd type="arrow"/>
          </a:ln>
        </p:spPr>
        <p:style>
          <a:lnRef idx="2">
            <a:schemeClr val="accent1"/>
          </a:lnRef>
          <a:fillRef idx="0">
            <a:schemeClr val="accent1"/>
          </a:fillRef>
          <a:effectRef idx="1">
            <a:schemeClr val="accent1"/>
          </a:effectRef>
          <a:fontRef idx="minor">
            <a:schemeClr val="tx1"/>
          </a:fontRef>
        </p:style>
      </p:cxnSp>
      <p:sp>
        <p:nvSpPr>
          <p:cNvPr id="20" name="Ellipse 19"/>
          <p:cNvSpPr/>
          <p:nvPr/>
        </p:nvSpPr>
        <p:spPr>
          <a:xfrm>
            <a:off x="539552" y="2743200"/>
            <a:ext cx="746126" cy="685800"/>
          </a:xfrm>
          <a:prstGeom prst="ellipse">
            <a:avLst/>
          </a:prstGeom>
          <a:noFill/>
          <a:ln w="63500">
            <a:solidFill>
              <a:srgbClr val="244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 name="Connecteur droit avec flèche 20"/>
          <p:cNvCxnSpPr/>
          <p:nvPr/>
        </p:nvCxnSpPr>
        <p:spPr>
          <a:xfrm flipH="1" flipV="1">
            <a:off x="888378" y="3457657"/>
            <a:ext cx="731294" cy="2328433"/>
          </a:xfrm>
          <a:prstGeom prst="straightConnector1">
            <a:avLst/>
          </a:prstGeom>
          <a:ln w="76200" cmpd="sng">
            <a:solidFill>
              <a:srgbClr val="244A58"/>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9440" y="2109810"/>
            <a:ext cx="4354560" cy="439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ZoneTexte 6"/>
          <p:cNvSpPr txBox="1">
            <a:spLocks noChangeArrowheads="1"/>
          </p:cNvSpPr>
          <p:nvPr/>
        </p:nvSpPr>
        <p:spPr bwMode="auto">
          <a:xfrm>
            <a:off x="217440" y="1556792"/>
            <a:ext cx="4419629" cy="61554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30" tIns="45715" rIns="91430" bIns="45715">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pPr>
              <a:lnSpc>
                <a:spcPct val="150000"/>
              </a:lnSpc>
            </a:pPr>
            <a:r>
              <a:rPr lang="fr-FR" dirty="0">
                <a:solidFill>
                  <a:srgbClr val="2C7C9F"/>
                </a:solidFill>
              </a:rPr>
              <a:t>Atlantic </a:t>
            </a:r>
            <a:r>
              <a:rPr lang="fr-FR" dirty="0" err="1">
                <a:solidFill>
                  <a:srgbClr val="2C7C9F"/>
                </a:solidFill>
              </a:rPr>
              <a:t>Multi-decadal</a:t>
            </a:r>
            <a:r>
              <a:rPr lang="fr-FR" dirty="0">
                <a:solidFill>
                  <a:srgbClr val="2C7C9F"/>
                </a:solidFill>
              </a:rPr>
              <a:t> Oscillation</a:t>
            </a:r>
          </a:p>
        </p:txBody>
      </p:sp>
      <p:sp>
        <p:nvSpPr>
          <p:cNvPr id="23556" name="ZoneTexte 7"/>
          <p:cNvSpPr txBox="1">
            <a:spLocks noChangeArrowheads="1"/>
          </p:cNvSpPr>
          <p:nvPr/>
        </p:nvSpPr>
        <p:spPr bwMode="auto">
          <a:xfrm>
            <a:off x="5124960" y="1556792"/>
            <a:ext cx="3732480" cy="61554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pPr algn="ctr">
              <a:lnSpc>
                <a:spcPct val="150000"/>
              </a:lnSpc>
            </a:pPr>
            <a:r>
              <a:rPr lang="fr-FR" dirty="0">
                <a:solidFill>
                  <a:srgbClr val="2C7C9F"/>
                </a:solidFill>
              </a:rPr>
              <a:t>Pacific </a:t>
            </a:r>
            <a:r>
              <a:rPr lang="fr-FR" dirty="0" err="1">
                <a:solidFill>
                  <a:srgbClr val="2C7C9F"/>
                </a:solidFill>
              </a:rPr>
              <a:t>Decadal</a:t>
            </a:r>
            <a:r>
              <a:rPr lang="fr-FR" dirty="0">
                <a:solidFill>
                  <a:srgbClr val="2C7C9F"/>
                </a:solidFill>
              </a:rPr>
              <a:t> Oscillation</a:t>
            </a:r>
          </a:p>
        </p:txBody>
      </p:sp>
      <p:sp>
        <p:nvSpPr>
          <p:cNvPr id="23557" name="Text Box 1"/>
          <p:cNvSpPr txBox="1">
            <a:spLocks noChangeArrowheads="1"/>
          </p:cNvSpPr>
          <p:nvPr/>
        </p:nvSpPr>
        <p:spPr bwMode="auto">
          <a:xfrm>
            <a:off x="770400" y="249147"/>
            <a:ext cx="7534080" cy="73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6" tIns="45718" rIns="91436" bIns="4571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ctr" eaLnBrk="1" hangingPunct="1">
              <a:lnSpc>
                <a:spcPct val="100000"/>
              </a:lnSpc>
              <a:buClr>
                <a:srgbClr val="FFAF03"/>
              </a:buClr>
              <a:buFont typeface="Century Gothic" charset="0"/>
              <a:buNone/>
            </a:pPr>
            <a:r>
              <a:rPr lang="en-GB" sz="4200" dirty="0" err="1" smtClean="0">
                <a:solidFill>
                  <a:srgbClr val="2C7C9F"/>
                </a:solidFill>
                <a:latin typeface="Century Gothic" charset="0"/>
              </a:rPr>
              <a:t>Mutidecadal</a:t>
            </a:r>
            <a:r>
              <a:rPr lang="en-GB" sz="4200" dirty="0" smtClean="0">
                <a:solidFill>
                  <a:srgbClr val="2C7C9F"/>
                </a:solidFill>
                <a:latin typeface="Century Gothic" charset="0"/>
              </a:rPr>
              <a:t> variability</a:t>
            </a:r>
            <a:endParaRPr lang="en-GB" sz="4200" dirty="0">
              <a:solidFill>
                <a:srgbClr val="2C7C9F"/>
              </a:solidFill>
              <a:latin typeface="Century Gothic" charset="0"/>
            </a:endParaRPr>
          </a:p>
        </p:txBody>
      </p:sp>
      <p:pic>
        <p:nvPicPr>
          <p:cNvPr id="2355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1520" y="4609912"/>
            <a:ext cx="4193280" cy="171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80117"/>
            <a:ext cx="4489920" cy="225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971555"/>
            <a:ext cx="4502880" cy="255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358954"/>
            <a:ext cx="5004047" cy="4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085861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Outlook</a:t>
            </a:r>
            <a:endParaRPr lang="fr-FR" dirty="0"/>
          </a:p>
        </p:txBody>
      </p:sp>
      <p:sp>
        <p:nvSpPr>
          <p:cNvPr id="3" name="Espace réservé du contenu 2"/>
          <p:cNvSpPr>
            <a:spLocks noGrp="1"/>
          </p:cNvSpPr>
          <p:nvPr>
            <p:ph idx="1"/>
          </p:nvPr>
        </p:nvSpPr>
        <p:spPr>
          <a:xfrm>
            <a:off x="611560" y="1988840"/>
            <a:ext cx="7848872" cy="4343400"/>
          </a:xfrm>
        </p:spPr>
        <p:txBody>
          <a:bodyPr/>
          <a:lstStyle/>
          <a:p>
            <a:r>
              <a:rPr lang="fr-FR" dirty="0" err="1" smtClean="0">
                <a:solidFill>
                  <a:srgbClr val="9FC6F0"/>
                </a:solidFill>
              </a:rPr>
              <a:t>Decadal</a:t>
            </a:r>
            <a:r>
              <a:rPr lang="fr-FR" dirty="0" smtClean="0">
                <a:solidFill>
                  <a:srgbClr val="9FC6F0"/>
                </a:solidFill>
              </a:rPr>
              <a:t> </a:t>
            </a:r>
            <a:r>
              <a:rPr lang="fr-FR" dirty="0" err="1" smtClean="0">
                <a:solidFill>
                  <a:srgbClr val="9FC6F0"/>
                </a:solidFill>
              </a:rPr>
              <a:t>variability</a:t>
            </a:r>
            <a:r>
              <a:rPr lang="fr-FR" dirty="0" smtClean="0">
                <a:solidFill>
                  <a:srgbClr val="9FC6F0"/>
                </a:solidFill>
              </a:rPr>
              <a:t> of the AMOC in the IPSL-CM5</a:t>
            </a:r>
          </a:p>
          <a:p>
            <a:r>
              <a:rPr lang="fr-FR" dirty="0" smtClean="0">
                <a:solidFill>
                  <a:srgbClr val="9FC6F0"/>
                </a:solidFill>
              </a:rPr>
              <a:t>Initialisation of the AMOC in the IPSL-CM5</a:t>
            </a:r>
            <a:endParaRPr lang="fr-FR" dirty="0">
              <a:solidFill>
                <a:srgbClr val="9FC6F0"/>
              </a:solidFill>
            </a:endParaRPr>
          </a:p>
          <a:p>
            <a:r>
              <a:rPr lang="fr-FR" dirty="0" err="1" smtClean="0"/>
              <a:t>Predictability</a:t>
            </a:r>
            <a:r>
              <a:rPr lang="fr-FR" dirty="0" smtClean="0"/>
              <a:t> of </a:t>
            </a:r>
            <a:r>
              <a:rPr lang="fr-FR" dirty="0" err="1" smtClean="0"/>
              <a:t>climate</a:t>
            </a:r>
            <a:r>
              <a:rPr lang="fr-FR" dirty="0" smtClean="0"/>
              <a:t> in IPSL-CM5</a:t>
            </a:r>
          </a:p>
          <a:p>
            <a:r>
              <a:rPr lang="fr-FR" dirty="0" smtClean="0">
                <a:solidFill>
                  <a:srgbClr val="9FC6F0"/>
                </a:solidFill>
              </a:rPr>
              <a:t>Impact of </a:t>
            </a:r>
            <a:r>
              <a:rPr lang="fr-FR" dirty="0" err="1" smtClean="0">
                <a:solidFill>
                  <a:srgbClr val="9FC6F0"/>
                </a:solidFill>
              </a:rPr>
              <a:t>Greenland</a:t>
            </a:r>
            <a:r>
              <a:rPr lang="fr-FR" dirty="0" smtClean="0">
                <a:solidFill>
                  <a:srgbClr val="9FC6F0"/>
                </a:solidFill>
              </a:rPr>
              <a:t> </a:t>
            </a:r>
            <a:r>
              <a:rPr lang="fr-FR" dirty="0" err="1" smtClean="0">
                <a:solidFill>
                  <a:srgbClr val="9FC6F0"/>
                </a:solidFill>
              </a:rPr>
              <a:t>melting</a:t>
            </a:r>
            <a:r>
              <a:rPr lang="fr-FR" dirty="0" smtClean="0">
                <a:solidFill>
                  <a:srgbClr val="9FC6F0"/>
                </a:solidFill>
              </a:rPr>
              <a:t> on the AMOC: a multi-</a:t>
            </a:r>
            <a:r>
              <a:rPr lang="fr-FR" dirty="0" err="1" smtClean="0">
                <a:solidFill>
                  <a:srgbClr val="9FC6F0"/>
                </a:solidFill>
              </a:rPr>
              <a:t>models</a:t>
            </a:r>
            <a:r>
              <a:rPr lang="fr-FR" dirty="0" smtClean="0">
                <a:solidFill>
                  <a:srgbClr val="9FC6F0"/>
                </a:solidFill>
              </a:rPr>
              <a:t> </a:t>
            </a:r>
            <a:r>
              <a:rPr lang="fr-FR" dirty="0" err="1" smtClean="0">
                <a:solidFill>
                  <a:srgbClr val="9FC6F0"/>
                </a:solidFill>
              </a:rPr>
              <a:t>evaluation</a:t>
            </a:r>
            <a:endParaRPr lang="fr-FR" dirty="0" smtClean="0">
              <a:solidFill>
                <a:srgbClr val="9FC6F0"/>
              </a:solidFill>
            </a:endParaRPr>
          </a:p>
        </p:txBody>
      </p:sp>
    </p:spTree>
    <p:extLst>
      <p:ext uri="{BB962C8B-B14F-4D97-AF65-F5344CB8AC3E}">
        <p14:creationId xmlns:p14="http://schemas.microsoft.com/office/powerpoint/2010/main" val="10356744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15416"/>
            <a:ext cx="8042276" cy="1336956"/>
          </a:xfrm>
        </p:spPr>
        <p:txBody>
          <a:bodyPr/>
          <a:lstStyle/>
          <a:p>
            <a:r>
              <a:rPr lang="fr-FR" dirty="0" err="1" smtClean="0"/>
              <a:t>Hindcasts</a:t>
            </a:r>
            <a:endParaRPr lang="fr-FR" dirty="0"/>
          </a:p>
        </p:txBody>
      </p:sp>
      <p:sp>
        <p:nvSpPr>
          <p:cNvPr id="3" name="Espace réservé du contenu 2"/>
          <p:cNvSpPr>
            <a:spLocks noGrp="1"/>
          </p:cNvSpPr>
          <p:nvPr>
            <p:ph idx="1"/>
          </p:nvPr>
        </p:nvSpPr>
        <p:spPr>
          <a:xfrm>
            <a:off x="0" y="1988839"/>
            <a:ext cx="3635897" cy="3954761"/>
          </a:xfrm>
        </p:spPr>
        <p:txBody>
          <a:bodyPr>
            <a:normAutofit fontScale="85000" lnSpcReduction="10000"/>
          </a:bodyPr>
          <a:lstStyle/>
          <a:p>
            <a:r>
              <a:rPr lang="fr-FR" dirty="0" err="1" smtClean="0"/>
              <a:t>Only</a:t>
            </a:r>
            <a:r>
              <a:rPr lang="fr-FR" dirty="0" smtClean="0"/>
              <a:t> one </a:t>
            </a:r>
            <a:r>
              <a:rPr lang="fr-FR" dirty="0" err="1" smtClean="0"/>
              <a:t>member</a:t>
            </a:r>
            <a:r>
              <a:rPr lang="fr-FR" dirty="0" smtClean="0"/>
              <a:t> of the </a:t>
            </a:r>
            <a:r>
              <a:rPr lang="fr-FR" dirty="0" err="1" smtClean="0"/>
              <a:t>nudged</a:t>
            </a:r>
            <a:r>
              <a:rPr lang="fr-FR" dirty="0" smtClean="0"/>
              <a:t> ensemble (</a:t>
            </a:r>
            <a:r>
              <a:rPr lang="fr-FR" dirty="0" err="1" smtClean="0"/>
              <a:t>planned</a:t>
            </a:r>
            <a:r>
              <a:rPr lang="fr-FR" dirty="0" smtClean="0"/>
              <a:t> to </a:t>
            </a:r>
            <a:r>
              <a:rPr lang="fr-FR" dirty="0" err="1" smtClean="0"/>
              <a:t>apply</a:t>
            </a:r>
            <a:r>
              <a:rPr lang="fr-FR" dirty="0" smtClean="0"/>
              <a:t> to </a:t>
            </a:r>
            <a:r>
              <a:rPr lang="fr-FR" dirty="0" err="1" smtClean="0"/>
              <a:t>each</a:t>
            </a:r>
            <a:r>
              <a:rPr lang="fr-FR" dirty="0" smtClean="0"/>
              <a:t>)</a:t>
            </a:r>
          </a:p>
          <a:p>
            <a:r>
              <a:rPr lang="fr-FR" dirty="0" smtClean="0"/>
              <a:t>3-member ensemble of free </a:t>
            </a:r>
            <a:r>
              <a:rPr lang="fr-FR" dirty="0" err="1" smtClean="0"/>
              <a:t>run</a:t>
            </a:r>
            <a:endParaRPr lang="fr-FR" dirty="0" smtClean="0"/>
          </a:p>
          <a:p>
            <a:r>
              <a:rPr lang="fr-FR" dirty="0" smtClean="0"/>
              <a:t>Good </a:t>
            </a:r>
            <a:r>
              <a:rPr lang="fr-FR" dirty="0" err="1" smtClean="0"/>
              <a:t>predictive</a:t>
            </a:r>
            <a:r>
              <a:rPr lang="fr-FR" dirty="0" smtClean="0"/>
              <a:t> </a:t>
            </a:r>
            <a:r>
              <a:rPr lang="fr-FR" dirty="0" err="1" smtClean="0"/>
              <a:t>skill</a:t>
            </a:r>
            <a:r>
              <a:rPr lang="fr-FR" dirty="0" smtClean="0"/>
              <a:t> for the AMOC in </a:t>
            </a:r>
            <a:r>
              <a:rPr lang="fr-FR" dirty="0" err="1" smtClean="0"/>
              <a:t>perfect</a:t>
            </a:r>
            <a:r>
              <a:rPr lang="fr-FR" dirty="0" smtClean="0"/>
              <a:t> model </a:t>
            </a:r>
            <a:r>
              <a:rPr lang="fr-FR" dirty="0" err="1" smtClean="0"/>
              <a:t>analysis</a:t>
            </a:r>
            <a:r>
              <a:rPr lang="fr-FR" dirty="0" smtClean="0"/>
              <a:t> (Persechino et al., </a:t>
            </a:r>
            <a:r>
              <a:rPr lang="fr-FR" dirty="0" err="1" smtClean="0"/>
              <a:t>sub</a:t>
            </a:r>
            <a:r>
              <a:rPr lang="fr-FR" dirty="0" smtClean="0"/>
              <a:t>.) </a:t>
            </a:r>
          </a:p>
          <a:p>
            <a:r>
              <a:rPr lang="fr-FR" dirty="0" smtClean="0"/>
              <a:t>90’s max. </a:t>
            </a:r>
            <a:r>
              <a:rPr lang="fr-FR" dirty="0" err="1" smtClean="0"/>
              <a:t>missed</a:t>
            </a:r>
            <a:endParaRPr lang="fr-FR" dirty="0" smtClean="0"/>
          </a:p>
          <a:p>
            <a:endParaRPr lang="fr-FR" dirty="0" smtClean="0"/>
          </a:p>
        </p:txBody>
      </p:sp>
      <p:pic>
        <p:nvPicPr>
          <p:cNvPr id="5" name="Image 4"/>
          <p:cNvPicPr>
            <a:picLocks noChangeAspect="1"/>
          </p:cNvPicPr>
          <p:nvPr/>
        </p:nvPicPr>
        <p:blipFill>
          <a:blip r:embed="rId2"/>
          <a:stretch>
            <a:fillRect/>
          </a:stretch>
        </p:blipFill>
        <p:spPr>
          <a:xfrm>
            <a:off x="3662621" y="1916832"/>
            <a:ext cx="5517891" cy="4176464"/>
          </a:xfrm>
          <a:prstGeom prst="rect">
            <a:avLst/>
          </a:prstGeom>
        </p:spPr>
      </p:pic>
      <p:sp>
        <p:nvSpPr>
          <p:cNvPr id="6" name="Rectangle 5"/>
          <p:cNvSpPr/>
          <p:nvPr/>
        </p:nvSpPr>
        <p:spPr>
          <a:xfrm>
            <a:off x="4716016" y="1983035"/>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AMOC 48°N</a:t>
            </a:r>
            <a:endParaRPr lang="fr-FR" sz="1400" b="1" dirty="0">
              <a:solidFill>
                <a:schemeClr val="tx1"/>
              </a:solidFill>
            </a:endParaRPr>
          </a:p>
        </p:txBody>
      </p:sp>
      <p:grpSp>
        <p:nvGrpSpPr>
          <p:cNvPr id="9" name="Grouper 8"/>
          <p:cNvGrpSpPr/>
          <p:nvPr/>
        </p:nvGrpSpPr>
        <p:grpSpPr>
          <a:xfrm>
            <a:off x="4391980" y="4967560"/>
            <a:ext cx="648072" cy="216024"/>
            <a:chOff x="4391980" y="4967560"/>
            <a:chExt cx="648072" cy="216024"/>
          </a:xfrm>
        </p:grpSpPr>
        <p:cxnSp>
          <p:nvCxnSpPr>
            <p:cNvPr id="7" name="Connecteur droit 6"/>
            <p:cNvCxnSpPr/>
            <p:nvPr/>
          </p:nvCxnSpPr>
          <p:spPr>
            <a:xfrm>
              <a:off x="4391980" y="5085184"/>
              <a:ext cx="648072" cy="0"/>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4608004" y="4967560"/>
              <a:ext cx="216024" cy="216024"/>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0" name="Grouper 9"/>
          <p:cNvGrpSpPr/>
          <p:nvPr/>
        </p:nvGrpSpPr>
        <p:grpSpPr>
          <a:xfrm>
            <a:off x="4788024" y="4077072"/>
            <a:ext cx="648072" cy="216024"/>
            <a:chOff x="4391980" y="4967560"/>
            <a:chExt cx="648072" cy="216024"/>
          </a:xfrm>
        </p:grpSpPr>
        <p:cxnSp>
          <p:nvCxnSpPr>
            <p:cNvPr id="11" name="Connecteur droit 10"/>
            <p:cNvCxnSpPr/>
            <p:nvPr/>
          </p:nvCxnSpPr>
          <p:spPr>
            <a:xfrm>
              <a:off x="4391980" y="5085184"/>
              <a:ext cx="64807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4608004" y="4967560"/>
              <a:ext cx="216024" cy="21602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8" name="Grouper 37"/>
          <p:cNvGrpSpPr/>
          <p:nvPr/>
        </p:nvGrpSpPr>
        <p:grpSpPr>
          <a:xfrm>
            <a:off x="5220072" y="3861048"/>
            <a:ext cx="3672408" cy="1440160"/>
            <a:chOff x="5220072" y="3861048"/>
            <a:chExt cx="3672408" cy="1440160"/>
          </a:xfrm>
        </p:grpSpPr>
        <p:grpSp>
          <p:nvGrpSpPr>
            <p:cNvPr id="13" name="Grouper 12"/>
            <p:cNvGrpSpPr/>
            <p:nvPr/>
          </p:nvGrpSpPr>
          <p:grpSpPr>
            <a:xfrm>
              <a:off x="5220072" y="4509120"/>
              <a:ext cx="648072" cy="216024"/>
              <a:chOff x="4391980" y="4967560"/>
              <a:chExt cx="648072" cy="216024"/>
            </a:xfrm>
            <a:solidFill>
              <a:schemeClr val="accent5"/>
            </a:solidFill>
          </p:grpSpPr>
          <p:cxnSp>
            <p:nvCxnSpPr>
              <p:cNvPr id="14" name="Connecteur droit 13"/>
              <p:cNvCxnSpPr/>
              <p:nvPr/>
            </p:nvCxnSpPr>
            <p:spPr>
              <a:xfrm>
                <a:off x="4391980" y="5085184"/>
                <a:ext cx="648072" cy="0"/>
              </a:xfrm>
              <a:prstGeom prst="line">
                <a:avLst/>
              </a:prstGeom>
              <a:grpFill/>
              <a:ln w="3810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15" name="Ellipse 14"/>
              <p:cNvSpPr/>
              <p:nvPr/>
            </p:nvSpPr>
            <p:spPr>
              <a:xfrm>
                <a:off x="4608004" y="4967560"/>
                <a:ext cx="216024" cy="216024"/>
              </a:xfrm>
              <a:prstGeom prst="ellipse">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6" name="Grouper 15"/>
            <p:cNvGrpSpPr/>
            <p:nvPr/>
          </p:nvGrpSpPr>
          <p:grpSpPr>
            <a:xfrm>
              <a:off x="5652120" y="5013176"/>
              <a:ext cx="648072" cy="216024"/>
              <a:chOff x="4391980" y="4967560"/>
              <a:chExt cx="648072" cy="216024"/>
            </a:xfrm>
            <a:solidFill>
              <a:srgbClr val="CCFFCC"/>
            </a:solidFill>
          </p:grpSpPr>
          <p:cxnSp>
            <p:nvCxnSpPr>
              <p:cNvPr id="17" name="Connecteur droit 16"/>
              <p:cNvCxnSpPr/>
              <p:nvPr/>
            </p:nvCxnSpPr>
            <p:spPr>
              <a:xfrm>
                <a:off x="4391980" y="5085184"/>
                <a:ext cx="648072" cy="0"/>
              </a:xfrm>
              <a:prstGeom prst="line">
                <a:avLst/>
              </a:prstGeom>
              <a:grpFill/>
              <a:ln w="3810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8" name="Ellipse 17"/>
              <p:cNvSpPr/>
              <p:nvPr/>
            </p:nvSpPr>
            <p:spPr>
              <a:xfrm>
                <a:off x="4608004" y="4967560"/>
                <a:ext cx="216024" cy="216024"/>
              </a:xfrm>
              <a:prstGeom prst="ellipse">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9" name="Grouper 18"/>
            <p:cNvGrpSpPr/>
            <p:nvPr/>
          </p:nvGrpSpPr>
          <p:grpSpPr>
            <a:xfrm>
              <a:off x="6084168" y="5085184"/>
              <a:ext cx="648072" cy="216024"/>
              <a:chOff x="4391980" y="4967560"/>
              <a:chExt cx="648072" cy="216024"/>
            </a:xfrm>
            <a:solidFill>
              <a:schemeClr val="accent6">
                <a:lumMod val="40000"/>
                <a:lumOff val="60000"/>
              </a:schemeClr>
            </a:solidFill>
          </p:grpSpPr>
          <p:cxnSp>
            <p:nvCxnSpPr>
              <p:cNvPr id="20" name="Connecteur droit 19"/>
              <p:cNvCxnSpPr/>
              <p:nvPr/>
            </p:nvCxnSpPr>
            <p:spPr>
              <a:xfrm>
                <a:off x="4391980" y="5085184"/>
                <a:ext cx="648072" cy="0"/>
              </a:xfrm>
              <a:prstGeom prst="line">
                <a:avLst/>
              </a:prstGeom>
              <a:grpFill/>
              <a:ln w="38100" cmpd="sng">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1" name="Ellipse 20"/>
              <p:cNvSpPr/>
              <p:nvPr/>
            </p:nvSpPr>
            <p:spPr>
              <a:xfrm>
                <a:off x="4608004" y="4967560"/>
                <a:ext cx="216024" cy="216024"/>
              </a:xfrm>
              <a:prstGeom prst="ellipse">
                <a:avLst/>
              </a:prstGeom>
              <a:grp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2" name="Grouper 21"/>
            <p:cNvGrpSpPr/>
            <p:nvPr/>
          </p:nvGrpSpPr>
          <p:grpSpPr>
            <a:xfrm>
              <a:off x="6516216" y="4077072"/>
              <a:ext cx="648072" cy="216024"/>
              <a:chOff x="4391980" y="4967560"/>
              <a:chExt cx="648072" cy="216024"/>
            </a:xfrm>
            <a:solidFill>
              <a:schemeClr val="accent5">
                <a:lumMod val="60000"/>
                <a:lumOff val="40000"/>
              </a:schemeClr>
            </a:solidFill>
          </p:grpSpPr>
          <p:cxnSp>
            <p:nvCxnSpPr>
              <p:cNvPr id="23" name="Connecteur droit 22"/>
              <p:cNvCxnSpPr/>
              <p:nvPr/>
            </p:nvCxnSpPr>
            <p:spPr>
              <a:xfrm>
                <a:off x="4391980" y="5085184"/>
                <a:ext cx="648072" cy="0"/>
              </a:xfrm>
              <a:prstGeom prst="line">
                <a:avLst/>
              </a:prstGeom>
              <a:grpFill/>
              <a:ln w="38100" cmpd="sng">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 name="Ellipse 23"/>
              <p:cNvSpPr/>
              <p:nvPr/>
            </p:nvSpPr>
            <p:spPr>
              <a:xfrm>
                <a:off x="4608004" y="4967560"/>
                <a:ext cx="216024" cy="216024"/>
              </a:xfrm>
              <a:prstGeom prst="ellipse">
                <a:avLst/>
              </a:prstGeom>
              <a:grp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5" name="Grouper 24"/>
            <p:cNvGrpSpPr/>
            <p:nvPr/>
          </p:nvGrpSpPr>
          <p:grpSpPr>
            <a:xfrm>
              <a:off x="6948264" y="3861048"/>
              <a:ext cx="648072" cy="216024"/>
              <a:chOff x="4391980" y="4967560"/>
              <a:chExt cx="648072" cy="216024"/>
            </a:xfrm>
            <a:solidFill>
              <a:schemeClr val="bg2">
                <a:lumMod val="50000"/>
              </a:schemeClr>
            </a:solidFill>
          </p:grpSpPr>
          <p:cxnSp>
            <p:nvCxnSpPr>
              <p:cNvPr id="26" name="Connecteur droit 25"/>
              <p:cNvCxnSpPr/>
              <p:nvPr/>
            </p:nvCxnSpPr>
            <p:spPr>
              <a:xfrm>
                <a:off x="4391980" y="5085184"/>
                <a:ext cx="648072" cy="0"/>
              </a:xfrm>
              <a:prstGeom prst="line">
                <a:avLst/>
              </a:prstGeom>
              <a:grpFill/>
              <a:ln w="381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Ellipse 26"/>
              <p:cNvSpPr/>
              <p:nvPr/>
            </p:nvSpPr>
            <p:spPr>
              <a:xfrm>
                <a:off x="4608004" y="4967560"/>
                <a:ext cx="216024" cy="216024"/>
              </a:xfrm>
              <a:prstGeom prst="ellipse">
                <a:avLst/>
              </a:prstGeom>
              <a:grp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8" name="Grouper 27"/>
            <p:cNvGrpSpPr/>
            <p:nvPr/>
          </p:nvGrpSpPr>
          <p:grpSpPr>
            <a:xfrm>
              <a:off x="7236296" y="4077072"/>
              <a:ext cx="648072" cy="216024"/>
              <a:chOff x="4391980" y="4967560"/>
              <a:chExt cx="648072" cy="216024"/>
            </a:xfrm>
            <a:solidFill>
              <a:schemeClr val="accent3">
                <a:lumMod val="60000"/>
                <a:lumOff val="40000"/>
              </a:schemeClr>
            </a:solidFill>
          </p:grpSpPr>
          <p:cxnSp>
            <p:nvCxnSpPr>
              <p:cNvPr id="29" name="Connecteur droit 28"/>
              <p:cNvCxnSpPr/>
              <p:nvPr/>
            </p:nvCxnSpPr>
            <p:spPr>
              <a:xfrm>
                <a:off x="4391980" y="5085184"/>
                <a:ext cx="648072" cy="0"/>
              </a:xfrm>
              <a:prstGeom prst="line">
                <a:avLst/>
              </a:prstGeom>
              <a:grp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0" name="Ellipse 29"/>
              <p:cNvSpPr/>
              <p:nvPr/>
            </p:nvSpPr>
            <p:spPr>
              <a:xfrm>
                <a:off x="4608004" y="4967560"/>
                <a:ext cx="216024" cy="216024"/>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1" name="Grouper 30"/>
            <p:cNvGrpSpPr/>
            <p:nvPr/>
          </p:nvGrpSpPr>
          <p:grpSpPr>
            <a:xfrm>
              <a:off x="7812360" y="4509120"/>
              <a:ext cx="648072" cy="216024"/>
              <a:chOff x="4391980" y="4967560"/>
              <a:chExt cx="648072" cy="216024"/>
            </a:xfrm>
            <a:solidFill>
              <a:schemeClr val="accent1">
                <a:lumMod val="60000"/>
                <a:lumOff val="40000"/>
              </a:schemeClr>
            </a:solidFill>
          </p:grpSpPr>
          <p:cxnSp>
            <p:nvCxnSpPr>
              <p:cNvPr id="32" name="Connecteur droit 31"/>
              <p:cNvCxnSpPr/>
              <p:nvPr/>
            </p:nvCxnSpPr>
            <p:spPr>
              <a:xfrm>
                <a:off x="4391980" y="5085184"/>
                <a:ext cx="648072" cy="0"/>
              </a:xfrm>
              <a:prstGeom prst="line">
                <a:avLst/>
              </a:prstGeom>
              <a:grpFill/>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3" name="Ellipse 32"/>
              <p:cNvSpPr/>
              <p:nvPr/>
            </p:nvSpPr>
            <p:spPr>
              <a:xfrm>
                <a:off x="4608004" y="4967560"/>
                <a:ext cx="216024" cy="216024"/>
              </a:xfrm>
              <a:prstGeom prst="ellipse">
                <a:avLst/>
              </a:prstGeom>
              <a:grp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4" name="Grouper 33"/>
            <p:cNvGrpSpPr/>
            <p:nvPr/>
          </p:nvGrpSpPr>
          <p:grpSpPr>
            <a:xfrm>
              <a:off x="8244408" y="4739580"/>
              <a:ext cx="648072" cy="216024"/>
              <a:chOff x="4391980" y="4967560"/>
              <a:chExt cx="648072" cy="216024"/>
            </a:xfrm>
            <a:solidFill>
              <a:schemeClr val="accent3">
                <a:lumMod val="60000"/>
                <a:lumOff val="40000"/>
              </a:schemeClr>
            </a:solidFill>
          </p:grpSpPr>
          <p:cxnSp>
            <p:nvCxnSpPr>
              <p:cNvPr id="35" name="Connecteur droit 34"/>
              <p:cNvCxnSpPr/>
              <p:nvPr/>
            </p:nvCxnSpPr>
            <p:spPr>
              <a:xfrm>
                <a:off x="4391980" y="5085184"/>
                <a:ext cx="648072" cy="0"/>
              </a:xfrm>
              <a:prstGeom prst="line">
                <a:avLst/>
              </a:prstGeom>
              <a:grp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6" name="Ellipse 35"/>
              <p:cNvSpPr/>
              <p:nvPr/>
            </p:nvSpPr>
            <p:spPr>
              <a:xfrm>
                <a:off x="4608004" y="4967560"/>
                <a:ext cx="216024" cy="216024"/>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737449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15416"/>
            <a:ext cx="8042276" cy="1336956"/>
          </a:xfrm>
        </p:spPr>
        <p:txBody>
          <a:bodyPr/>
          <a:lstStyle/>
          <a:p>
            <a:r>
              <a:rPr lang="fr-FR" dirty="0" err="1" smtClean="0"/>
              <a:t>Hindcasts</a:t>
            </a:r>
            <a:endParaRPr lang="fr-FR" dirty="0"/>
          </a:p>
        </p:txBody>
      </p:sp>
      <p:pic>
        <p:nvPicPr>
          <p:cNvPr id="5" name="Image 4"/>
          <p:cNvPicPr>
            <a:picLocks noChangeAspect="1"/>
          </p:cNvPicPr>
          <p:nvPr/>
        </p:nvPicPr>
        <p:blipFill>
          <a:blip r:embed="rId2"/>
          <a:stretch>
            <a:fillRect/>
          </a:stretch>
        </p:blipFill>
        <p:spPr>
          <a:xfrm>
            <a:off x="3662621" y="1916832"/>
            <a:ext cx="5517891" cy="4176464"/>
          </a:xfrm>
          <a:prstGeom prst="rect">
            <a:avLst/>
          </a:prstGeom>
        </p:spPr>
      </p:pic>
      <p:sp>
        <p:nvSpPr>
          <p:cNvPr id="6" name="Rectangle 5"/>
          <p:cNvSpPr/>
          <p:nvPr/>
        </p:nvSpPr>
        <p:spPr>
          <a:xfrm>
            <a:off x="4716016" y="1983035"/>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AMOC 48°N</a:t>
            </a:r>
            <a:endParaRPr lang="fr-FR" sz="1400" b="1" dirty="0">
              <a:solidFill>
                <a:schemeClr val="tx1"/>
              </a:solidFill>
            </a:endParaRPr>
          </a:p>
        </p:txBody>
      </p:sp>
      <p:grpSp>
        <p:nvGrpSpPr>
          <p:cNvPr id="9" name="Grouper 8"/>
          <p:cNvGrpSpPr/>
          <p:nvPr/>
        </p:nvGrpSpPr>
        <p:grpSpPr>
          <a:xfrm>
            <a:off x="4391980" y="4967560"/>
            <a:ext cx="648072" cy="216024"/>
            <a:chOff x="4391980" y="4967560"/>
            <a:chExt cx="648072" cy="216024"/>
          </a:xfrm>
        </p:grpSpPr>
        <p:cxnSp>
          <p:nvCxnSpPr>
            <p:cNvPr id="7" name="Connecteur droit 6"/>
            <p:cNvCxnSpPr/>
            <p:nvPr/>
          </p:nvCxnSpPr>
          <p:spPr>
            <a:xfrm>
              <a:off x="4391980" y="5085184"/>
              <a:ext cx="648072" cy="0"/>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4608004" y="4967560"/>
              <a:ext cx="216024" cy="216024"/>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0" name="Grouper 9"/>
          <p:cNvGrpSpPr/>
          <p:nvPr/>
        </p:nvGrpSpPr>
        <p:grpSpPr>
          <a:xfrm>
            <a:off x="4788024" y="4077072"/>
            <a:ext cx="648072" cy="216024"/>
            <a:chOff x="4391980" y="4967560"/>
            <a:chExt cx="648072" cy="216024"/>
          </a:xfrm>
        </p:grpSpPr>
        <p:cxnSp>
          <p:nvCxnSpPr>
            <p:cNvPr id="11" name="Connecteur droit 10"/>
            <p:cNvCxnSpPr/>
            <p:nvPr/>
          </p:nvCxnSpPr>
          <p:spPr>
            <a:xfrm>
              <a:off x="4391980" y="5085184"/>
              <a:ext cx="64807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4608004" y="4967560"/>
              <a:ext cx="216024" cy="21602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8" name="Grouper 37"/>
          <p:cNvGrpSpPr/>
          <p:nvPr/>
        </p:nvGrpSpPr>
        <p:grpSpPr>
          <a:xfrm>
            <a:off x="5220072" y="3861048"/>
            <a:ext cx="3672408" cy="1440160"/>
            <a:chOff x="5220072" y="3861048"/>
            <a:chExt cx="3672408" cy="1440160"/>
          </a:xfrm>
        </p:grpSpPr>
        <p:grpSp>
          <p:nvGrpSpPr>
            <p:cNvPr id="13" name="Grouper 12"/>
            <p:cNvGrpSpPr/>
            <p:nvPr/>
          </p:nvGrpSpPr>
          <p:grpSpPr>
            <a:xfrm>
              <a:off x="5220072" y="4509120"/>
              <a:ext cx="648072" cy="216024"/>
              <a:chOff x="4391980" y="4967560"/>
              <a:chExt cx="648072" cy="216024"/>
            </a:xfrm>
            <a:solidFill>
              <a:schemeClr val="accent5"/>
            </a:solidFill>
          </p:grpSpPr>
          <p:cxnSp>
            <p:nvCxnSpPr>
              <p:cNvPr id="14" name="Connecteur droit 13"/>
              <p:cNvCxnSpPr/>
              <p:nvPr/>
            </p:nvCxnSpPr>
            <p:spPr>
              <a:xfrm>
                <a:off x="4391980" y="5085184"/>
                <a:ext cx="648072" cy="0"/>
              </a:xfrm>
              <a:prstGeom prst="line">
                <a:avLst/>
              </a:prstGeom>
              <a:grpFill/>
              <a:ln w="3810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15" name="Ellipse 14"/>
              <p:cNvSpPr/>
              <p:nvPr/>
            </p:nvSpPr>
            <p:spPr>
              <a:xfrm>
                <a:off x="4608004" y="4967560"/>
                <a:ext cx="216024" cy="216024"/>
              </a:xfrm>
              <a:prstGeom prst="ellipse">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6" name="Grouper 15"/>
            <p:cNvGrpSpPr/>
            <p:nvPr/>
          </p:nvGrpSpPr>
          <p:grpSpPr>
            <a:xfrm>
              <a:off x="5652120" y="5013176"/>
              <a:ext cx="648072" cy="216024"/>
              <a:chOff x="4391980" y="4967560"/>
              <a:chExt cx="648072" cy="216024"/>
            </a:xfrm>
            <a:solidFill>
              <a:srgbClr val="CCFFCC"/>
            </a:solidFill>
          </p:grpSpPr>
          <p:cxnSp>
            <p:nvCxnSpPr>
              <p:cNvPr id="17" name="Connecteur droit 16"/>
              <p:cNvCxnSpPr/>
              <p:nvPr/>
            </p:nvCxnSpPr>
            <p:spPr>
              <a:xfrm>
                <a:off x="4391980" y="5085184"/>
                <a:ext cx="648072" cy="0"/>
              </a:xfrm>
              <a:prstGeom prst="line">
                <a:avLst/>
              </a:prstGeom>
              <a:grpFill/>
              <a:ln w="3810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8" name="Ellipse 17"/>
              <p:cNvSpPr/>
              <p:nvPr/>
            </p:nvSpPr>
            <p:spPr>
              <a:xfrm>
                <a:off x="4608004" y="4967560"/>
                <a:ext cx="216024" cy="216024"/>
              </a:xfrm>
              <a:prstGeom prst="ellipse">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9" name="Grouper 18"/>
            <p:cNvGrpSpPr/>
            <p:nvPr/>
          </p:nvGrpSpPr>
          <p:grpSpPr>
            <a:xfrm>
              <a:off x="6084168" y="5085184"/>
              <a:ext cx="648072" cy="216024"/>
              <a:chOff x="4391980" y="4967560"/>
              <a:chExt cx="648072" cy="216024"/>
            </a:xfrm>
            <a:solidFill>
              <a:schemeClr val="accent6">
                <a:lumMod val="40000"/>
                <a:lumOff val="60000"/>
              </a:schemeClr>
            </a:solidFill>
          </p:grpSpPr>
          <p:cxnSp>
            <p:nvCxnSpPr>
              <p:cNvPr id="20" name="Connecteur droit 19"/>
              <p:cNvCxnSpPr/>
              <p:nvPr/>
            </p:nvCxnSpPr>
            <p:spPr>
              <a:xfrm>
                <a:off x="4391980" y="5085184"/>
                <a:ext cx="648072" cy="0"/>
              </a:xfrm>
              <a:prstGeom prst="line">
                <a:avLst/>
              </a:prstGeom>
              <a:grpFill/>
              <a:ln w="38100" cmpd="sng">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1" name="Ellipse 20"/>
              <p:cNvSpPr/>
              <p:nvPr/>
            </p:nvSpPr>
            <p:spPr>
              <a:xfrm>
                <a:off x="4608004" y="4967560"/>
                <a:ext cx="216024" cy="216024"/>
              </a:xfrm>
              <a:prstGeom prst="ellipse">
                <a:avLst/>
              </a:prstGeom>
              <a:grp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2" name="Grouper 21"/>
            <p:cNvGrpSpPr/>
            <p:nvPr/>
          </p:nvGrpSpPr>
          <p:grpSpPr>
            <a:xfrm>
              <a:off x="6516216" y="4077072"/>
              <a:ext cx="648072" cy="216024"/>
              <a:chOff x="4391980" y="4967560"/>
              <a:chExt cx="648072" cy="216024"/>
            </a:xfrm>
            <a:solidFill>
              <a:schemeClr val="accent5">
                <a:lumMod val="60000"/>
                <a:lumOff val="40000"/>
              </a:schemeClr>
            </a:solidFill>
          </p:grpSpPr>
          <p:cxnSp>
            <p:nvCxnSpPr>
              <p:cNvPr id="23" name="Connecteur droit 22"/>
              <p:cNvCxnSpPr/>
              <p:nvPr/>
            </p:nvCxnSpPr>
            <p:spPr>
              <a:xfrm>
                <a:off x="4391980" y="5085184"/>
                <a:ext cx="648072" cy="0"/>
              </a:xfrm>
              <a:prstGeom prst="line">
                <a:avLst/>
              </a:prstGeom>
              <a:grpFill/>
              <a:ln w="38100" cmpd="sng">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 name="Ellipse 23"/>
              <p:cNvSpPr/>
              <p:nvPr/>
            </p:nvSpPr>
            <p:spPr>
              <a:xfrm>
                <a:off x="4608004" y="4967560"/>
                <a:ext cx="216024" cy="216024"/>
              </a:xfrm>
              <a:prstGeom prst="ellipse">
                <a:avLst/>
              </a:prstGeom>
              <a:grp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5" name="Grouper 24"/>
            <p:cNvGrpSpPr/>
            <p:nvPr/>
          </p:nvGrpSpPr>
          <p:grpSpPr>
            <a:xfrm>
              <a:off x="6948264" y="3861048"/>
              <a:ext cx="648072" cy="216024"/>
              <a:chOff x="4391980" y="4967560"/>
              <a:chExt cx="648072" cy="216024"/>
            </a:xfrm>
            <a:solidFill>
              <a:schemeClr val="bg2">
                <a:lumMod val="50000"/>
              </a:schemeClr>
            </a:solidFill>
          </p:grpSpPr>
          <p:cxnSp>
            <p:nvCxnSpPr>
              <p:cNvPr id="26" name="Connecteur droit 25"/>
              <p:cNvCxnSpPr/>
              <p:nvPr/>
            </p:nvCxnSpPr>
            <p:spPr>
              <a:xfrm>
                <a:off x="4391980" y="5085184"/>
                <a:ext cx="648072" cy="0"/>
              </a:xfrm>
              <a:prstGeom prst="line">
                <a:avLst/>
              </a:prstGeom>
              <a:grpFill/>
              <a:ln w="381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Ellipse 26"/>
              <p:cNvSpPr/>
              <p:nvPr/>
            </p:nvSpPr>
            <p:spPr>
              <a:xfrm>
                <a:off x="4608004" y="4967560"/>
                <a:ext cx="216024" cy="216024"/>
              </a:xfrm>
              <a:prstGeom prst="ellipse">
                <a:avLst/>
              </a:prstGeom>
              <a:grp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8" name="Grouper 27"/>
            <p:cNvGrpSpPr/>
            <p:nvPr/>
          </p:nvGrpSpPr>
          <p:grpSpPr>
            <a:xfrm>
              <a:off x="7236296" y="4077072"/>
              <a:ext cx="648072" cy="216024"/>
              <a:chOff x="4391980" y="4967560"/>
              <a:chExt cx="648072" cy="216024"/>
            </a:xfrm>
            <a:solidFill>
              <a:schemeClr val="accent3">
                <a:lumMod val="60000"/>
                <a:lumOff val="40000"/>
              </a:schemeClr>
            </a:solidFill>
          </p:grpSpPr>
          <p:cxnSp>
            <p:nvCxnSpPr>
              <p:cNvPr id="29" name="Connecteur droit 28"/>
              <p:cNvCxnSpPr/>
              <p:nvPr/>
            </p:nvCxnSpPr>
            <p:spPr>
              <a:xfrm>
                <a:off x="4391980" y="5085184"/>
                <a:ext cx="648072" cy="0"/>
              </a:xfrm>
              <a:prstGeom prst="line">
                <a:avLst/>
              </a:prstGeom>
              <a:grp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0" name="Ellipse 29"/>
              <p:cNvSpPr/>
              <p:nvPr/>
            </p:nvSpPr>
            <p:spPr>
              <a:xfrm>
                <a:off x="4608004" y="4967560"/>
                <a:ext cx="216024" cy="216024"/>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1" name="Grouper 30"/>
            <p:cNvGrpSpPr/>
            <p:nvPr/>
          </p:nvGrpSpPr>
          <p:grpSpPr>
            <a:xfrm>
              <a:off x="7812360" y="4509120"/>
              <a:ext cx="648072" cy="216024"/>
              <a:chOff x="4391980" y="4967560"/>
              <a:chExt cx="648072" cy="216024"/>
            </a:xfrm>
            <a:solidFill>
              <a:schemeClr val="accent1">
                <a:lumMod val="60000"/>
                <a:lumOff val="40000"/>
              </a:schemeClr>
            </a:solidFill>
          </p:grpSpPr>
          <p:cxnSp>
            <p:nvCxnSpPr>
              <p:cNvPr id="32" name="Connecteur droit 31"/>
              <p:cNvCxnSpPr/>
              <p:nvPr/>
            </p:nvCxnSpPr>
            <p:spPr>
              <a:xfrm>
                <a:off x="4391980" y="5085184"/>
                <a:ext cx="648072" cy="0"/>
              </a:xfrm>
              <a:prstGeom prst="line">
                <a:avLst/>
              </a:prstGeom>
              <a:grpFill/>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3" name="Ellipse 32"/>
              <p:cNvSpPr/>
              <p:nvPr/>
            </p:nvSpPr>
            <p:spPr>
              <a:xfrm>
                <a:off x="4608004" y="4967560"/>
                <a:ext cx="216024" cy="216024"/>
              </a:xfrm>
              <a:prstGeom prst="ellipse">
                <a:avLst/>
              </a:prstGeom>
              <a:grp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4" name="Grouper 33"/>
            <p:cNvGrpSpPr/>
            <p:nvPr/>
          </p:nvGrpSpPr>
          <p:grpSpPr>
            <a:xfrm>
              <a:off x="8244408" y="4739580"/>
              <a:ext cx="648072" cy="216024"/>
              <a:chOff x="4391980" y="4967560"/>
              <a:chExt cx="648072" cy="216024"/>
            </a:xfrm>
            <a:solidFill>
              <a:schemeClr val="accent3">
                <a:lumMod val="60000"/>
                <a:lumOff val="40000"/>
              </a:schemeClr>
            </a:solidFill>
          </p:grpSpPr>
          <p:cxnSp>
            <p:nvCxnSpPr>
              <p:cNvPr id="35" name="Connecteur droit 34"/>
              <p:cNvCxnSpPr/>
              <p:nvPr/>
            </p:nvCxnSpPr>
            <p:spPr>
              <a:xfrm>
                <a:off x="4391980" y="5085184"/>
                <a:ext cx="648072" cy="0"/>
              </a:xfrm>
              <a:prstGeom prst="line">
                <a:avLst/>
              </a:prstGeom>
              <a:grp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6" name="Ellipse 35"/>
              <p:cNvSpPr/>
              <p:nvPr/>
            </p:nvSpPr>
            <p:spPr>
              <a:xfrm>
                <a:off x="4608004" y="4967560"/>
                <a:ext cx="216024" cy="216024"/>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cxnSp>
        <p:nvCxnSpPr>
          <p:cNvPr id="37" name="Connecteur droit 36"/>
          <p:cNvCxnSpPr>
            <a:stCxn id="8" idx="7"/>
            <a:endCxn id="12" idx="3"/>
          </p:cNvCxnSpPr>
          <p:nvPr/>
        </p:nvCxnSpPr>
        <p:spPr>
          <a:xfrm flipV="1">
            <a:off x="4792392" y="4261460"/>
            <a:ext cx="243292" cy="73773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Connecteur droit 41"/>
          <p:cNvCxnSpPr>
            <a:stCxn id="15" idx="5"/>
          </p:cNvCxnSpPr>
          <p:nvPr/>
        </p:nvCxnSpPr>
        <p:spPr>
          <a:xfrm flipH="1" flipV="1">
            <a:off x="5152276" y="4194696"/>
            <a:ext cx="468208" cy="49881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Connecteur droit 47"/>
          <p:cNvCxnSpPr>
            <a:stCxn id="18" idx="2"/>
          </p:cNvCxnSpPr>
          <p:nvPr/>
        </p:nvCxnSpPr>
        <p:spPr>
          <a:xfrm flipH="1" flipV="1">
            <a:off x="5634040" y="4681076"/>
            <a:ext cx="234104" cy="44011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Connecteur droit 51"/>
          <p:cNvCxnSpPr>
            <a:stCxn id="18" idx="2"/>
          </p:cNvCxnSpPr>
          <p:nvPr/>
        </p:nvCxnSpPr>
        <p:spPr>
          <a:xfrm>
            <a:off x="5868144" y="5121188"/>
            <a:ext cx="648072" cy="8162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Connecteur droit 54"/>
          <p:cNvCxnSpPr>
            <a:stCxn id="21" idx="4"/>
            <a:endCxn id="24" idx="3"/>
          </p:cNvCxnSpPr>
          <p:nvPr/>
        </p:nvCxnSpPr>
        <p:spPr>
          <a:xfrm flipV="1">
            <a:off x="6408204" y="4261460"/>
            <a:ext cx="355672" cy="103974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Connecteur droit 58"/>
          <p:cNvCxnSpPr>
            <a:stCxn id="27" idx="6"/>
            <a:endCxn id="24" idx="3"/>
          </p:cNvCxnSpPr>
          <p:nvPr/>
        </p:nvCxnSpPr>
        <p:spPr>
          <a:xfrm flipH="1">
            <a:off x="6763876" y="3969060"/>
            <a:ext cx="616436" cy="2924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Connecteur droit 62"/>
          <p:cNvCxnSpPr>
            <a:stCxn id="27" idx="6"/>
            <a:endCxn id="30" idx="5"/>
          </p:cNvCxnSpPr>
          <p:nvPr/>
        </p:nvCxnSpPr>
        <p:spPr>
          <a:xfrm>
            <a:off x="7380312" y="3969060"/>
            <a:ext cx="256396" cy="2924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Connecteur droit 68"/>
          <p:cNvCxnSpPr>
            <a:stCxn id="30" idx="5"/>
            <a:endCxn id="33" idx="5"/>
          </p:cNvCxnSpPr>
          <p:nvPr/>
        </p:nvCxnSpPr>
        <p:spPr>
          <a:xfrm>
            <a:off x="7636708" y="4261460"/>
            <a:ext cx="576064" cy="43204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Connecteur droit 71"/>
          <p:cNvCxnSpPr>
            <a:stCxn id="33" idx="5"/>
            <a:endCxn id="36" idx="4"/>
          </p:cNvCxnSpPr>
          <p:nvPr/>
        </p:nvCxnSpPr>
        <p:spPr>
          <a:xfrm>
            <a:off x="8212772" y="4693508"/>
            <a:ext cx="355672" cy="26209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7" name="Espace réservé du contenu 2"/>
          <p:cNvSpPr txBox="1">
            <a:spLocks/>
          </p:cNvSpPr>
          <p:nvPr/>
        </p:nvSpPr>
        <p:spPr>
          <a:xfrm>
            <a:off x="0" y="1988839"/>
            <a:ext cx="3635897" cy="3954761"/>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err="1" smtClean="0"/>
              <a:t>Only</a:t>
            </a:r>
            <a:r>
              <a:rPr lang="fr-FR" dirty="0" smtClean="0"/>
              <a:t> one </a:t>
            </a:r>
            <a:r>
              <a:rPr lang="fr-FR" dirty="0" err="1" smtClean="0"/>
              <a:t>member</a:t>
            </a:r>
            <a:r>
              <a:rPr lang="fr-FR" dirty="0" smtClean="0"/>
              <a:t> of the </a:t>
            </a:r>
            <a:r>
              <a:rPr lang="fr-FR" dirty="0" err="1" smtClean="0"/>
              <a:t>nudged</a:t>
            </a:r>
            <a:r>
              <a:rPr lang="fr-FR" dirty="0" smtClean="0"/>
              <a:t> ensemble (</a:t>
            </a:r>
            <a:r>
              <a:rPr lang="fr-FR" dirty="0" err="1" smtClean="0"/>
              <a:t>planned</a:t>
            </a:r>
            <a:r>
              <a:rPr lang="fr-FR" dirty="0" smtClean="0"/>
              <a:t> to </a:t>
            </a:r>
            <a:r>
              <a:rPr lang="fr-FR" dirty="0" err="1" smtClean="0"/>
              <a:t>apply</a:t>
            </a:r>
            <a:r>
              <a:rPr lang="fr-FR" dirty="0" smtClean="0"/>
              <a:t> to </a:t>
            </a:r>
            <a:r>
              <a:rPr lang="fr-FR" dirty="0" err="1" smtClean="0"/>
              <a:t>each</a:t>
            </a:r>
            <a:r>
              <a:rPr lang="fr-FR" dirty="0" smtClean="0"/>
              <a:t>)</a:t>
            </a:r>
          </a:p>
          <a:p>
            <a:r>
              <a:rPr lang="fr-FR" dirty="0" smtClean="0"/>
              <a:t>3-member ensemble of free </a:t>
            </a:r>
            <a:r>
              <a:rPr lang="fr-FR" dirty="0" err="1" smtClean="0"/>
              <a:t>run</a:t>
            </a:r>
            <a:endParaRPr lang="fr-FR" dirty="0" smtClean="0"/>
          </a:p>
          <a:p>
            <a:r>
              <a:rPr lang="fr-FR" dirty="0" smtClean="0"/>
              <a:t>Good </a:t>
            </a:r>
            <a:r>
              <a:rPr lang="fr-FR" dirty="0" err="1" smtClean="0"/>
              <a:t>predictive</a:t>
            </a:r>
            <a:r>
              <a:rPr lang="fr-FR" dirty="0" smtClean="0"/>
              <a:t> </a:t>
            </a:r>
            <a:r>
              <a:rPr lang="fr-FR" dirty="0" err="1" smtClean="0"/>
              <a:t>skill</a:t>
            </a:r>
            <a:r>
              <a:rPr lang="fr-FR" dirty="0" smtClean="0"/>
              <a:t> for the AMOC in </a:t>
            </a:r>
            <a:r>
              <a:rPr lang="fr-FR" dirty="0" err="1" smtClean="0"/>
              <a:t>perfect</a:t>
            </a:r>
            <a:r>
              <a:rPr lang="fr-FR" dirty="0" smtClean="0"/>
              <a:t> model </a:t>
            </a:r>
            <a:r>
              <a:rPr lang="fr-FR" dirty="0" err="1" smtClean="0"/>
              <a:t>analysis</a:t>
            </a:r>
            <a:r>
              <a:rPr lang="fr-FR" dirty="0" smtClean="0"/>
              <a:t> (Persechino et al., </a:t>
            </a:r>
            <a:r>
              <a:rPr lang="fr-FR" dirty="0" err="1" smtClean="0"/>
              <a:t>sub</a:t>
            </a:r>
            <a:r>
              <a:rPr lang="fr-FR" dirty="0" smtClean="0"/>
              <a:t>.)</a:t>
            </a:r>
          </a:p>
          <a:p>
            <a:r>
              <a:rPr lang="fr-FR" dirty="0" smtClean="0"/>
              <a:t>90’s max. </a:t>
            </a:r>
            <a:r>
              <a:rPr lang="fr-FR" dirty="0" err="1" smtClean="0"/>
              <a:t>missed</a:t>
            </a:r>
            <a:endParaRPr lang="fr-FR" dirty="0" smtClean="0"/>
          </a:p>
          <a:p>
            <a:endParaRPr lang="fr-FR" dirty="0" smtClean="0"/>
          </a:p>
        </p:txBody>
      </p:sp>
    </p:spTree>
    <p:extLst>
      <p:ext uri="{BB962C8B-B14F-4D97-AF65-F5344CB8AC3E}">
        <p14:creationId xmlns:p14="http://schemas.microsoft.com/office/powerpoint/2010/main" val="40564194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94950"/>
            <a:ext cx="8042276" cy="741762"/>
          </a:xfrm>
        </p:spPr>
        <p:txBody>
          <a:bodyPr/>
          <a:lstStyle/>
          <a:p>
            <a:r>
              <a:rPr lang="fr-FR" dirty="0" err="1" smtClean="0"/>
              <a:t>Hindcasts</a:t>
            </a:r>
            <a:endParaRPr lang="fr-FR" dirty="0"/>
          </a:p>
        </p:txBody>
      </p:sp>
      <p:grpSp>
        <p:nvGrpSpPr>
          <p:cNvPr id="3" name="Grouper 2"/>
          <p:cNvGrpSpPr/>
          <p:nvPr/>
        </p:nvGrpSpPr>
        <p:grpSpPr>
          <a:xfrm>
            <a:off x="0" y="908720"/>
            <a:ext cx="4190173" cy="2975782"/>
            <a:chOff x="4953827" y="957274"/>
            <a:chExt cx="4190173" cy="2975782"/>
          </a:xfrm>
        </p:grpSpPr>
        <p:pic>
          <p:nvPicPr>
            <p:cNvPr id="8" name="Image 7"/>
            <p:cNvPicPr>
              <a:picLocks noChangeAspect="1"/>
            </p:cNvPicPr>
            <p:nvPr/>
          </p:nvPicPr>
          <p:blipFill>
            <a:blip r:embed="rId2"/>
            <a:stretch>
              <a:fillRect/>
            </a:stretch>
          </p:blipFill>
          <p:spPr>
            <a:xfrm>
              <a:off x="4953827" y="957274"/>
              <a:ext cx="4190173" cy="2975782"/>
            </a:xfrm>
            <a:prstGeom prst="rect">
              <a:avLst/>
            </a:prstGeom>
          </p:spPr>
        </p:pic>
        <p:sp>
          <p:nvSpPr>
            <p:cNvPr id="11" name="Rectangle 10"/>
            <p:cNvSpPr/>
            <p:nvPr/>
          </p:nvSpPr>
          <p:spPr>
            <a:xfrm>
              <a:off x="5076056" y="1052736"/>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AMOC 48°N</a:t>
              </a:r>
              <a:endParaRPr lang="fr-FR" sz="1400" b="1" dirty="0">
                <a:solidFill>
                  <a:schemeClr val="tx1"/>
                </a:solidFill>
              </a:endParaRPr>
            </a:p>
          </p:txBody>
        </p:sp>
      </p:grpSp>
      <p:grpSp>
        <p:nvGrpSpPr>
          <p:cNvPr id="18" name="Grouper 17"/>
          <p:cNvGrpSpPr/>
          <p:nvPr/>
        </p:nvGrpSpPr>
        <p:grpSpPr>
          <a:xfrm>
            <a:off x="4967939" y="908720"/>
            <a:ext cx="4211960" cy="2991254"/>
            <a:chOff x="0" y="957274"/>
            <a:chExt cx="4211960" cy="2991254"/>
          </a:xfrm>
        </p:grpSpPr>
        <p:pic>
          <p:nvPicPr>
            <p:cNvPr id="7" name="Image 6"/>
            <p:cNvPicPr>
              <a:picLocks noChangeAspect="1"/>
            </p:cNvPicPr>
            <p:nvPr/>
          </p:nvPicPr>
          <p:blipFill>
            <a:blip r:embed="rId3"/>
            <a:stretch>
              <a:fillRect/>
            </a:stretch>
          </p:blipFill>
          <p:spPr>
            <a:xfrm>
              <a:off x="0" y="957274"/>
              <a:ext cx="4211960" cy="2991254"/>
            </a:xfrm>
            <a:prstGeom prst="rect">
              <a:avLst/>
            </a:prstGeom>
          </p:spPr>
        </p:pic>
        <p:sp>
          <p:nvSpPr>
            <p:cNvPr id="12" name="Rectangle 11"/>
            <p:cNvSpPr/>
            <p:nvPr/>
          </p:nvSpPr>
          <p:spPr>
            <a:xfrm>
              <a:off x="107504" y="1048519"/>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tx1"/>
                  </a:solidFill>
                </a:rPr>
                <a:t>AMOC max</a:t>
              </a:r>
              <a:endParaRPr lang="fr-FR" sz="1400" b="1" dirty="0">
                <a:solidFill>
                  <a:schemeClr val="tx1"/>
                </a:solidFill>
              </a:endParaRPr>
            </a:p>
          </p:txBody>
        </p:sp>
      </p:grpSp>
      <p:grpSp>
        <p:nvGrpSpPr>
          <p:cNvPr id="4" name="Grouper 3"/>
          <p:cNvGrpSpPr/>
          <p:nvPr/>
        </p:nvGrpSpPr>
        <p:grpSpPr>
          <a:xfrm>
            <a:off x="4958428" y="3861048"/>
            <a:ext cx="4219983" cy="2996952"/>
            <a:chOff x="4958428" y="3861048"/>
            <a:chExt cx="4219983" cy="2996952"/>
          </a:xfrm>
        </p:grpSpPr>
        <p:pic>
          <p:nvPicPr>
            <p:cNvPr id="9" name="Image 8"/>
            <p:cNvPicPr>
              <a:picLocks noChangeAspect="1"/>
            </p:cNvPicPr>
            <p:nvPr/>
          </p:nvPicPr>
          <p:blipFill>
            <a:blip r:embed="rId4"/>
            <a:stretch>
              <a:fillRect/>
            </a:stretch>
          </p:blipFill>
          <p:spPr>
            <a:xfrm>
              <a:off x="4958428" y="3861048"/>
              <a:ext cx="4219983" cy="2996952"/>
            </a:xfrm>
            <a:prstGeom prst="rect">
              <a:avLst/>
            </a:prstGeom>
          </p:spPr>
        </p:pic>
        <p:sp>
          <p:nvSpPr>
            <p:cNvPr id="14" name="Rectangle 13"/>
            <p:cNvSpPr/>
            <p:nvPr/>
          </p:nvSpPr>
          <p:spPr>
            <a:xfrm>
              <a:off x="5093816" y="3969711"/>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tx1"/>
                  </a:solidFill>
                </a:rPr>
                <a:t>Atl</a:t>
              </a:r>
              <a:r>
                <a:rPr lang="fr-FR" sz="1400" b="1" dirty="0" smtClean="0">
                  <a:solidFill>
                    <a:schemeClr val="tx1"/>
                  </a:solidFill>
                </a:rPr>
                <a:t>. HT 20°N</a:t>
              </a:r>
              <a:endParaRPr lang="fr-FR" sz="1400" b="1" dirty="0">
                <a:solidFill>
                  <a:schemeClr val="tx1"/>
                </a:solidFill>
              </a:endParaRPr>
            </a:p>
          </p:txBody>
        </p:sp>
      </p:grpSp>
      <p:grpSp>
        <p:nvGrpSpPr>
          <p:cNvPr id="5" name="Grouper 4"/>
          <p:cNvGrpSpPr/>
          <p:nvPr/>
        </p:nvGrpSpPr>
        <p:grpSpPr>
          <a:xfrm>
            <a:off x="0" y="3861048"/>
            <a:ext cx="4219983" cy="2996952"/>
            <a:chOff x="0" y="3861048"/>
            <a:chExt cx="4219983" cy="2996952"/>
          </a:xfrm>
        </p:grpSpPr>
        <p:pic>
          <p:nvPicPr>
            <p:cNvPr id="10" name="Image 9"/>
            <p:cNvPicPr>
              <a:picLocks noChangeAspect="1"/>
            </p:cNvPicPr>
            <p:nvPr/>
          </p:nvPicPr>
          <p:blipFill>
            <a:blip r:embed="rId5"/>
            <a:stretch>
              <a:fillRect/>
            </a:stretch>
          </p:blipFill>
          <p:spPr>
            <a:xfrm>
              <a:off x="0" y="3861048"/>
              <a:ext cx="4219983" cy="2996952"/>
            </a:xfrm>
            <a:prstGeom prst="rect">
              <a:avLst/>
            </a:prstGeom>
          </p:spPr>
        </p:pic>
        <p:sp>
          <p:nvSpPr>
            <p:cNvPr id="16" name="Rectangle 15"/>
            <p:cNvSpPr/>
            <p:nvPr/>
          </p:nvSpPr>
          <p:spPr>
            <a:xfrm>
              <a:off x="107504" y="3933056"/>
              <a:ext cx="1512168" cy="2606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tx1"/>
                  </a:solidFill>
                </a:rPr>
                <a:t>Pac</a:t>
              </a:r>
              <a:r>
                <a:rPr lang="fr-FR" sz="1400" b="1" dirty="0" smtClean="0">
                  <a:solidFill>
                    <a:schemeClr val="tx1"/>
                  </a:solidFill>
                </a:rPr>
                <a:t>. HT 20°N</a:t>
              </a:r>
              <a:endParaRPr lang="fr-FR" sz="1400" b="1" dirty="0">
                <a:solidFill>
                  <a:schemeClr val="tx1"/>
                </a:solidFill>
              </a:endParaRPr>
            </a:p>
          </p:txBody>
        </p:sp>
      </p:grpSp>
    </p:spTree>
    <p:extLst>
      <p:ext uri="{BB962C8B-B14F-4D97-AF65-F5344CB8AC3E}">
        <p14:creationId xmlns:p14="http://schemas.microsoft.com/office/powerpoint/2010/main" val="572147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94950"/>
            <a:ext cx="8042276" cy="741762"/>
          </a:xfrm>
        </p:spPr>
        <p:txBody>
          <a:bodyPr/>
          <a:lstStyle/>
          <a:p>
            <a:r>
              <a:rPr lang="fr-FR" dirty="0" err="1" smtClean="0"/>
              <a:t>Hindcasts</a:t>
            </a:r>
            <a:endParaRPr lang="fr-FR" dirty="0"/>
          </a:p>
        </p:txBody>
      </p:sp>
      <p:pic>
        <p:nvPicPr>
          <p:cNvPr id="3" name="Image 2"/>
          <p:cNvPicPr>
            <a:picLocks noChangeAspect="1"/>
          </p:cNvPicPr>
          <p:nvPr/>
        </p:nvPicPr>
        <p:blipFill>
          <a:blip r:embed="rId2"/>
          <a:stretch>
            <a:fillRect/>
          </a:stretch>
        </p:blipFill>
        <p:spPr>
          <a:xfrm>
            <a:off x="899592" y="1340768"/>
            <a:ext cx="7164288" cy="5085705"/>
          </a:xfrm>
          <a:prstGeom prst="rect">
            <a:avLst/>
          </a:prstGeom>
        </p:spPr>
      </p:pic>
    </p:spTree>
    <p:extLst>
      <p:ext uri="{BB962C8B-B14F-4D97-AF65-F5344CB8AC3E}">
        <p14:creationId xmlns:p14="http://schemas.microsoft.com/office/powerpoint/2010/main" val="12967919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603448"/>
            <a:ext cx="8042276" cy="1336956"/>
          </a:xfrm>
        </p:spPr>
        <p:txBody>
          <a:bodyPr/>
          <a:lstStyle/>
          <a:p>
            <a:r>
              <a:rPr lang="fr-FR" dirty="0" err="1" smtClean="0"/>
              <a:t>Hindcasts</a:t>
            </a:r>
            <a:endParaRPr lang="fr-FR" dirty="0"/>
          </a:p>
        </p:txBody>
      </p:sp>
      <p:pic>
        <p:nvPicPr>
          <p:cNvPr id="5" name="Image 4"/>
          <p:cNvPicPr>
            <a:picLocks noChangeAspect="1"/>
          </p:cNvPicPr>
          <p:nvPr/>
        </p:nvPicPr>
        <p:blipFill>
          <a:blip r:embed="rId2"/>
          <a:stretch>
            <a:fillRect/>
          </a:stretch>
        </p:blipFill>
        <p:spPr>
          <a:xfrm>
            <a:off x="536823" y="1056668"/>
            <a:ext cx="8172400" cy="5801332"/>
          </a:xfrm>
          <a:prstGeom prst="rect">
            <a:avLst/>
          </a:prstGeom>
        </p:spPr>
      </p:pic>
    </p:spTree>
    <p:extLst>
      <p:ext uri="{BB962C8B-B14F-4D97-AF65-F5344CB8AC3E}">
        <p14:creationId xmlns:p14="http://schemas.microsoft.com/office/powerpoint/2010/main" val="5154335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603448"/>
            <a:ext cx="8042276" cy="1336956"/>
          </a:xfrm>
        </p:spPr>
        <p:txBody>
          <a:bodyPr/>
          <a:lstStyle/>
          <a:p>
            <a:r>
              <a:rPr lang="fr-FR" dirty="0" err="1" smtClean="0"/>
              <a:t>Forecasts</a:t>
            </a:r>
            <a:endParaRPr lang="fr-FR" dirty="0"/>
          </a:p>
        </p:txBody>
      </p:sp>
      <p:pic>
        <p:nvPicPr>
          <p:cNvPr id="4" name="Image 3"/>
          <p:cNvPicPr>
            <a:picLocks noChangeAspect="1"/>
          </p:cNvPicPr>
          <p:nvPr/>
        </p:nvPicPr>
        <p:blipFill>
          <a:blip r:embed="rId2"/>
          <a:stretch>
            <a:fillRect/>
          </a:stretch>
        </p:blipFill>
        <p:spPr>
          <a:xfrm>
            <a:off x="899592" y="1196752"/>
            <a:ext cx="7344816" cy="5213856"/>
          </a:xfrm>
          <a:prstGeom prst="rect">
            <a:avLst/>
          </a:prstGeom>
        </p:spPr>
      </p:pic>
    </p:spTree>
    <p:extLst>
      <p:ext uri="{BB962C8B-B14F-4D97-AF65-F5344CB8AC3E}">
        <p14:creationId xmlns:p14="http://schemas.microsoft.com/office/powerpoint/2010/main" val="16437526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Outlook</a:t>
            </a:r>
            <a:endParaRPr lang="fr-FR" dirty="0"/>
          </a:p>
        </p:txBody>
      </p:sp>
      <p:sp>
        <p:nvSpPr>
          <p:cNvPr id="3" name="Espace réservé du contenu 2"/>
          <p:cNvSpPr>
            <a:spLocks noGrp="1"/>
          </p:cNvSpPr>
          <p:nvPr>
            <p:ph idx="1"/>
          </p:nvPr>
        </p:nvSpPr>
        <p:spPr>
          <a:xfrm>
            <a:off x="611560" y="1988840"/>
            <a:ext cx="7848872" cy="4343400"/>
          </a:xfrm>
        </p:spPr>
        <p:txBody>
          <a:bodyPr/>
          <a:lstStyle/>
          <a:p>
            <a:r>
              <a:rPr lang="fr-FR" dirty="0" err="1" smtClean="0">
                <a:solidFill>
                  <a:srgbClr val="9FC6F0"/>
                </a:solidFill>
              </a:rPr>
              <a:t>Decadal</a:t>
            </a:r>
            <a:r>
              <a:rPr lang="fr-FR" dirty="0" smtClean="0">
                <a:solidFill>
                  <a:srgbClr val="9FC6F0"/>
                </a:solidFill>
              </a:rPr>
              <a:t> </a:t>
            </a:r>
            <a:r>
              <a:rPr lang="fr-FR" dirty="0" err="1" smtClean="0">
                <a:solidFill>
                  <a:srgbClr val="9FC6F0"/>
                </a:solidFill>
              </a:rPr>
              <a:t>variability</a:t>
            </a:r>
            <a:r>
              <a:rPr lang="fr-FR" dirty="0" smtClean="0">
                <a:solidFill>
                  <a:srgbClr val="9FC6F0"/>
                </a:solidFill>
              </a:rPr>
              <a:t> of the AMOC in the IPSL-CM5</a:t>
            </a:r>
          </a:p>
          <a:p>
            <a:r>
              <a:rPr lang="fr-FR" dirty="0" smtClean="0">
                <a:solidFill>
                  <a:srgbClr val="9FC6F0"/>
                </a:solidFill>
              </a:rPr>
              <a:t>Initialisation of the AMOC in the IPSL-CM5</a:t>
            </a:r>
            <a:endParaRPr lang="fr-FR" dirty="0">
              <a:solidFill>
                <a:srgbClr val="9FC6F0"/>
              </a:solidFill>
            </a:endParaRPr>
          </a:p>
          <a:p>
            <a:r>
              <a:rPr lang="fr-FR" dirty="0" err="1" smtClean="0">
                <a:solidFill>
                  <a:srgbClr val="9FC6F0"/>
                </a:solidFill>
              </a:rPr>
              <a:t>Predictability</a:t>
            </a:r>
            <a:r>
              <a:rPr lang="fr-FR" dirty="0" smtClean="0">
                <a:solidFill>
                  <a:srgbClr val="9FC6F0"/>
                </a:solidFill>
              </a:rPr>
              <a:t> of </a:t>
            </a:r>
            <a:r>
              <a:rPr lang="fr-FR" dirty="0" err="1" smtClean="0">
                <a:solidFill>
                  <a:srgbClr val="9FC6F0"/>
                </a:solidFill>
              </a:rPr>
              <a:t>climate</a:t>
            </a:r>
            <a:r>
              <a:rPr lang="fr-FR" dirty="0" smtClean="0">
                <a:solidFill>
                  <a:srgbClr val="9FC6F0"/>
                </a:solidFill>
              </a:rPr>
              <a:t> in IPSL-CM5</a:t>
            </a:r>
          </a:p>
          <a:p>
            <a:r>
              <a:rPr lang="fr-FR" dirty="0" smtClean="0"/>
              <a:t>Impact of </a:t>
            </a:r>
            <a:r>
              <a:rPr lang="fr-FR" dirty="0" err="1" smtClean="0"/>
              <a:t>Greenland</a:t>
            </a:r>
            <a:r>
              <a:rPr lang="fr-FR" dirty="0" smtClean="0"/>
              <a:t> </a:t>
            </a:r>
            <a:r>
              <a:rPr lang="fr-FR" dirty="0" err="1" smtClean="0"/>
              <a:t>melting</a:t>
            </a:r>
            <a:r>
              <a:rPr lang="fr-FR" dirty="0" smtClean="0"/>
              <a:t> on the AMOC: a multi-</a:t>
            </a:r>
            <a:r>
              <a:rPr lang="fr-FR" dirty="0" err="1" smtClean="0"/>
              <a:t>models</a:t>
            </a:r>
            <a:r>
              <a:rPr lang="fr-FR" dirty="0" smtClean="0"/>
              <a:t> </a:t>
            </a:r>
            <a:r>
              <a:rPr lang="fr-FR" dirty="0" err="1" smtClean="0"/>
              <a:t>evaluation</a:t>
            </a:r>
            <a:endParaRPr lang="fr-FR" dirty="0" smtClean="0"/>
          </a:p>
        </p:txBody>
      </p:sp>
    </p:spTree>
    <p:extLst>
      <p:ext uri="{BB962C8B-B14F-4D97-AF65-F5344CB8AC3E}">
        <p14:creationId xmlns:p14="http://schemas.microsoft.com/office/powerpoint/2010/main" val="10356744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30564"/>
            <a:ext cx="8042276" cy="1336956"/>
          </a:xfrm>
        </p:spPr>
        <p:txBody>
          <a:bodyPr/>
          <a:lstStyle/>
          <a:p>
            <a:r>
              <a:rPr lang="fr-FR" dirty="0" smtClean="0"/>
              <a:t>Background</a:t>
            </a:r>
            <a:endParaRPr lang="fr-FR" dirty="0"/>
          </a:p>
        </p:txBody>
      </p:sp>
      <p:sp>
        <p:nvSpPr>
          <p:cNvPr id="3" name="Espace réservé du contenu 2"/>
          <p:cNvSpPr>
            <a:spLocks noGrp="1"/>
          </p:cNvSpPr>
          <p:nvPr>
            <p:ph idx="1"/>
          </p:nvPr>
        </p:nvSpPr>
        <p:spPr>
          <a:xfrm>
            <a:off x="241301" y="2129999"/>
            <a:ext cx="4203378" cy="3813602"/>
          </a:xfrm>
        </p:spPr>
        <p:txBody>
          <a:bodyPr>
            <a:normAutofit fontScale="92500"/>
          </a:bodyPr>
          <a:lstStyle/>
          <a:p>
            <a:r>
              <a:rPr lang="fr-FR" dirty="0" err="1" smtClean="0"/>
              <a:t>Greenland</a:t>
            </a:r>
            <a:r>
              <a:rPr lang="fr-FR" dirty="0" smtClean="0"/>
              <a:t> </a:t>
            </a:r>
            <a:r>
              <a:rPr lang="fr-FR" dirty="0" err="1"/>
              <a:t>i</a:t>
            </a:r>
            <a:r>
              <a:rPr lang="fr-FR" dirty="0" err="1" smtClean="0"/>
              <a:t>ce</a:t>
            </a:r>
            <a:r>
              <a:rPr lang="fr-FR" dirty="0" smtClean="0"/>
              <a:t> </a:t>
            </a:r>
            <a:r>
              <a:rPr lang="fr-FR" dirty="0" err="1"/>
              <a:t>s</a:t>
            </a:r>
            <a:r>
              <a:rPr lang="fr-FR" dirty="0" err="1" smtClean="0"/>
              <a:t>heet</a:t>
            </a:r>
            <a:r>
              <a:rPr lang="fr-FR" dirty="0" smtClean="0"/>
              <a:t> (GIS) </a:t>
            </a:r>
            <a:r>
              <a:rPr lang="fr-FR" dirty="0" err="1" smtClean="0"/>
              <a:t>is</a:t>
            </a:r>
            <a:r>
              <a:rPr lang="fr-FR" dirty="0" smtClean="0"/>
              <a:t> </a:t>
            </a:r>
            <a:r>
              <a:rPr lang="fr-FR" dirty="0" err="1" smtClean="0"/>
              <a:t>melting</a:t>
            </a:r>
            <a:r>
              <a:rPr lang="fr-FR" dirty="0" smtClean="0"/>
              <a:t> </a:t>
            </a:r>
            <a:r>
              <a:rPr lang="fr-FR" dirty="0" err="1" smtClean="0"/>
              <a:t>at</a:t>
            </a:r>
            <a:r>
              <a:rPr lang="fr-FR" dirty="0" smtClean="0"/>
              <a:t> an </a:t>
            </a:r>
            <a:r>
              <a:rPr lang="fr-FR" dirty="0" err="1" smtClean="0"/>
              <a:t>increasing</a:t>
            </a:r>
            <a:r>
              <a:rPr lang="fr-FR" dirty="0" smtClean="0"/>
              <a:t> rate (</a:t>
            </a:r>
            <a:r>
              <a:rPr lang="fr-FR" dirty="0" err="1" smtClean="0"/>
              <a:t>Rignot</a:t>
            </a:r>
            <a:r>
              <a:rPr lang="fr-FR" dirty="0" smtClean="0"/>
              <a:t> et al. 2011)</a:t>
            </a:r>
          </a:p>
          <a:p>
            <a:endParaRPr lang="fr-FR" dirty="0"/>
          </a:p>
          <a:p>
            <a:r>
              <a:rPr lang="fr-FR" dirty="0" err="1"/>
              <a:t>P</a:t>
            </a:r>
            <a:r>
              <a:rPr lang="fr-FR" dirty="0" err="1" smtClean="0"/>
              <a:t>otential</a:t>
            </a:r>
            <a:r>
              <a:rPr lang="fr-FR" dirty="0" smtClean="0"/>
              <a:t> impact of GIS </a:t>
            </a:r>
            <a:r>
              <a:rPr lang="fr-FR" dirty="0" err="1" smtClean="0"/>
              <a:t>melting</a:t>
            </a:r>
            <a:r>
              <a:rPr lang="fr-FR" dirty="0" smtClean="0"/>
              <a:t> in the future on the Atlantic Meridional </a:t>
            </a:r>
            <a:r>
              <a:rPr lang="fr-FR" dirty="0" err="1" smtClean="0"/>
              <a:t>Overturning</a:t>
            </a:r>
            <a:r>
              <a:rPr lang="fr-FR" dirty="0" smtClean="0"/>
              <a:t> Circulation(AMOC)?</a:t>
            </a:r>
            <a:endParaRPr lang="fr-FR" dirty="0"/>
          </a:p>
          <a:p>
            <a:endParaRPr lang="fr-FR" dirty="0"/>
          </a:p>
        </p:txBody>
      </p:sp>
      <p:pic>
        <p:nvPicPr>
          <p:cNvPr id="4" name="Image 3"/>
          <p:cNvPicPr>
            <a:picLocks noChangeAspect="1"/>
          </p:cNvPicPr>
          <p:nvPr/>
        </p:nvPicPr>
        <p:blipFill>
          <a:blip r:embed="rId2"/>
          <a:stretch>
            <a:fillRect/>
          </a:stretch>
        </p:blipFill>
        <p:spPr>
          <a:xfrm>
            <a:off x="4671440" y="2349500"/>
            <a:ext cx="4472559" cy="3200400"/>
          </a:xfrm>
          <a:prstGeom prst="rect">
            <a:avLst/>
          </a:prstGeom>
        </p:spPr>
      </p:pic>
    </p:spTree>
    <p:extLst>
      <p:ext uri="{BB962C8B-B14F-4D97-AF65-F5344CB8AC3E}">
        <p14:creationId xmlns:p14="http://schemas.microsoft.com/office/powerpoint/2010/main" val="4947909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30564"/>
            <a:ext cx="8042276" cy="1336956"/>
          </a:xfrm>
        </p:spPr>
        <p:txBody>
          <a:bodyPr/>
          <a:lstStyle/>
          <a:p>
            <a:r>
              <a:rPr lang="fr-FR" dirty="0" smtClean="0"/>
              <a:t>Background</a:t>
            </a:r>
            <a:endParaRPr lang="fr-FR" dirty="0"/>
          </a:p>
        </p:txBody>
      </p:sp>
      <p:sp>
        <p:nvSpPr>
          <p:cNvPr id="3" name="Espace réservé du contenu 2"/>
          <p:cNvSpPr>
            <a:spLocks noGrp="1"/>
          </p:cNvSpPr>
          <p:nvPr>
            <p:ph idx="1"/>
          </p:nvPr>
        </p:nvSpPr>
        <p:spPr>
          <a:xfrm>
            <a:off x="430223" y="2129999"/>
            <a:ext cx="4014455" cy="3813602"/>
          </a:xfrm>
        </p:spPr>
        <p:txBody>
          <a:bodyPr>
            <a:normAutofit/>
          </a:bodyPr>
          <a:lstStyle/>
          <a:p>
            <a:r>
              <a:rPr lang="fr-FR" dirty="0" smtClean="0"/>
              <a:t>Swingedouw et al. (2007): </a:t>
            </a:r>
            <a:r>
              <a:rPr lang="fr-FR" dirty="0" err="1" smtClean="0"/>
              <a:t>potential</a:t>
            </a:r>
            <a:r>
              <a:rPr lang="fr-FR" dirty="0" smtClean="0"/>
              <a:t> large </a:t>
            </a:r>
            <a:r>
              <a:rPr lang="fr-FR" dirty="0" err="1" smtClean="0"/>
              <a:t>effect</a:t>
            </a:r>
            <a:r>
              <a:rPr lang="fr-FR" dirty="0" smtClean="0"/>
              <a:t> of GIS </a:t>
            </a:r>
            <a:r>
              <a:rPr lang="fr-FR" dirty="0" err="1" smtClean="0"/>
              <a:t>melting</a:t>
            </a:r>
            <a:endParaRPr lang="fr-FR" dirty="0" smtClean="0"/>
          </a:p>
          <a:p>
            <a:endParaRPr lang="fr-FR" dirty="0"/>
          </a:p>
          <a:p>
            <a:r>
              <a:rPr lang="fr-FR" dirty="0" err="1" smtClean="0"/>
              <a:t>Stouffer</a:t>
            </a:r>
            <a:r>
              <a:rPr lang="fr-FR" dirty="0" smtClean="0"/>
              <a:t> et al. (2006): </a:t>
            </a:r>
            <a:r>
              <a:rPr lang="fr-FR" dirty="0" err="1"/>
              <a:t>s</a:t>
            </a:r>
            <a:r>
              <a:rPr lang="fr-FR" dirty="0" err="1" smtClean="0"/>
              <a:t>pread</a:t>
            </a:r>
            <a:r>
              <a:rPr lang="fr-FR" dirty="0" smtClean="0"/>
              <a:t> </a:t>
            </a:r>
            <a:r>
              <a:rPr lang="fr-FR" dirty="0"/>
              <a:t>of AMOC </a:t>
            </a:r>
            <a:r>
              <a:rPr lang="fr-FR" dirty="0" err="1"/>
              <a:t>response</a:t>
            </a:r>
            <a:r>
              <a:rPr lang="fr-FR" dirty="0"/>
              <a:t> to </a:t>
            </a:r>
            <a:r>
              <a:rPr lang="fr-FR" dirty="0" err="1" smtClean="0"/>
              <a:t>fresh</a:t>
            </a:r>
            <a:r>
              <a:rPr lang="fr-FR" dirty="0" smtClean="0"/>
              <a:t> water input. </a:t>
            </a:r>
            <a:r>
              <a:rPr lang="fr-FR" dirty="0" err="1" smtClean="0"/>
              <a:t>Why</a:t>
            </a:r>
            <a:r>
              <a:rPr lang="fr-FR" dirty="0" smtClean="0"/>
              <a:t>?</a:t>
            </a:r>
            <a:endParaRPr lang="fr-FR" dirty="0"/>
          </a:p>
          <a:p>
            <a:endParaRPr lang="fr-FR" dirty="0"/>
          </a:p>
        </p:txBody>
      </p:sp>
      <p:pic>
        <p:nvPicPr>
          <p:cNvPr id="5" name="Image 4"/>
          <p:cNvPicPr>
            <a:picLocks noChangeAspect="1"/>
          </p:cNvPicPr>
          <p:nvPr/>
        </p:nvPicPr>
        <p:blipFill>
          <a:blip r:embed="rId2"/>
          <a:stretch>
            <a:fillRect/>
          </a:stretch>
        </p:blipFill>
        <p:spPr>
          <a:xfrm>
            <a:off x="4888387" y="4254196"/>
            <a:ext cx="3932085" cy="2631188"/>
          </a:xfrm>
          <a:prstGeom prst="rect">
            <a:avLst/>
          </a:prstGeom>
        </p:spPr>
      </p:pic>
      <p:pic>
        <p:nvPicPr>
          <p:cNvPr id="6" name="Picture 34" descr="FigTHCN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535" y="1583693"/>
            <a:ext cx="3658861" cy="259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40"/>
          <p:cNvSpPr>
            <a:spLocks noChangeArrowheads="1"/>
          </p:cNvSpPr>
          <p:nvPr/>
        </p:nvSpPr>
        <p:spPr bwMode="auto">
          <a:xfrm>
            <a:off x="8172400" y="1788115"/>
            <a:ext cx="754791" cy="416749"/>
          </a:xfrm>
          <a:prstGeom prst="ellipse">
            <a:avLst/>
          </a:prstGeom>
          <a:solidFill>
            <a:srgbClr val="FF0000"/>
          </a:solidFill>
          <a:ln w="9525">
            <a:solidFill>
              <a:schemeClr val="tx1"/>
            </a:solidFill>
            <a:miter lim="800000"/>
            <a:headEnd/>
            <a:tailEnd/>
          </a:ln>
          <a:effectLst/>
        </p:spPr>
        <p:txBody>
          <a:bodyPr wrap="none" anchor="ctr"/>
          <a:lstStyle/>
          <a:p>
            <a:pPr algn="ctr"/>
            <a:r>
              <a:rPr lang="fr-FR" sz="1600" b="1" dirty="0" err="1" smtClean="0">
                <a:solidFill>
                  <a:srgbClr val="FFFFFF"/>
                </a:solidFill>
              </a:rPr>
              <a:t>NoGIS</a:t>
            </a:r>
            <a:endParaRPr lang="en-US" sz="1600" b="1" dirty="0">
              <a:solidFill>
                <a:srgbClr val="FFFFFF"/>
              </a:solidFill>
            </a:endParaRPr>
          </a:p>
        </p:txBody>
      </p:sp>
      <p:sp>
        <p:nvSpPr>
          <p:cNvPr id="10" name="Text Box 41"/>
          <p:cNvSpPr txBox="1">
            <a:spLocks noChangeArrowheads="1"/>
          </p:cNvSpPr>
          <p:nvPr/>
        </p:nvSpPr>
        <p:spPr bwMode="auto">
          <a:xfrm>
            <a:off x="5048660" y="1645604"/>
            <a:ext cx="1221237"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2000" dirty="0" smtClean="0">
                <a:solidFill>
                  <a:srgbClr val="003300"/>
                </a:solidFill>
              </a:rPr>
              <a:t>MOI </a:t>
            </a:r>
            <a:endParaRPr lang="en-US" sz="2000" dirty="0">
              <a:solidFill>
                <a:srgbClr val="003300"/>
              </a:solidFill>
            </a:endParaRPr>
          </a:p>
        </p:txBody>
      </p:sp>
      <p:sp>
        <p:nvSpPr>
          <p:cNvPr id="12" name="Oval 40"/>
          <p:cNvSpPr>
            <a:spLocks noChangeArrowheads="1"/>
          </p:cNvSpPr>
          <p:nvPr/>
        </p:nvSpPr>
        <p:spPr bwMode="auto">
          <a:xfrm>
            <a:off x="8208379" y="3300283"/>
            <a:ext cx="756109" cy="416749"/>
          </a:xfrm>
          <a:prstGeom prst="ellipse">
            <a:avLst/>
          </a:prstGeom>
          <a:solidFill>
            <a:srgbClr val="000090"/>
          </a:solidFill>
          <a:ln w="9525">
            <a:solidFill>
              <a:schemeClr val="tx1"/>
            </a:solidFill>
            <a:miter lim="800000"/>
            <a:headEnd/>
            <a:tailEnd/>
          </a:ln>
          <a:effectLst/>
        </p:spPr>
        <p:txBody>
          <a:bodyPr wrap="none" anchor="ctr"/>
          <a:lstStyle/>
          <a:p>
            <a:pPr algn="ctr"/>
            <a:r>
              <a:rPr lang="fr-FR" sz="1600" b="1" dirty="0" smtClean="0">
                <a:solidFill>
                  <a:srgbClr val="FFFFFF"/>
                </a:solidFill>
              </a:rPr>
              <a:t>GIS</a:t>
            </a:r>
            <a:endParaRPr lang="en-US" sz="1600" b="1" dirty="0">
              <a:solidFill>
                <a:srgbClr val="FFFFFF"/>
              </a:solidFill>
            </a:endParaRPr>
          </a:p>
        </p:txBody>
      </p:sp>
      <p:sp>
        <p:nvSpPr>
          <p:cNvPr id="13" name="Oval 40"/>
          <p:cNvSpPr>
            <a:spLocks noChangeArrowheads="1"/>
          </p:cNvSpPr>
          <p:nvPr/>
        </p:nvSpPr>
        <p:spPr bwMode="auto">
          <a:xfrm>
            <a:off x="8209697" y="2564904"/>
            <a:ext cx="754791" cy="416749"/>
          </a:xfrm>
          <a:prstGeom prst="ellipse">
            <a:avLst/>
          </a:prstGeom>
          <a:solidFill>
            <a:schemeClr val="tx1"/>
          </a:solidFill>
          <a:ln w="9525">
            <a:solidFill>
              <a:schemeClr val="tx1"/>
            </a:solidFill>
            <a:miter lim="800000"/>
            <a:headEnd/>
            <a:tailEnd/>
          </a:ln>
          <a:effectLst/>
        </p:spPr>
        <p:txBody>
          <a:bodyPr wrap="none" anchor="ctr"/>
          <a:lstStyle/>
          <a:p>
            <a:pPr algn="ctr"/>
            <a:r>
              <a:rPr lang="fr-FR" sz="1600" b="1" dirty="0" smtClean="0">
                <a:ln>
                  <a:solidFill>
                    <a:schemeClr val="bg1"/>
                  </a:solidFill>
                </a:ln>
                <a:solidFill>
                  <a:schemeClr val="bg1"/>
                </a:solidFill>
              </a:rPr>
              <a:t>CTRL</a:t>
            </a:r>
            <a:endParaRPr lang="en-US" sz="1600" b="1" dirty="0">
              <a:ln>
                <a:solidFill>
                  <a:schemeClr val="bg1"/>
                </a:solidFill>
              </a:ln>
              <a:solidFill>
                <a:schemeClr val="bg1"/>
              </a:solidFill>
            </a:endParaRPr>
          </a:p>
        </p:txBody>
      </p:sp>
    </p:spTree>
    <p:extLst>
      <p:ext uri="{BB962C8B-B14F-4D97-AF65-F5344CB8AC3E}">
        <p14:creationId xmlns:p14="http://schemas.microsoft.com/office/powerpoint/2010/main" val="9745567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770400" y="456529"/>
            <a:ext cx="7534080" cy="73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6" tIns="45718" rIns="91436" bIns="4571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ctr" eaLnBrk="1" hangingPunct="1">
              <a:lnSpc>
                <a:spcPct val="100000"/>
              </a:lnSpc>
              <a:buClr>
                <a:srgbClr val="FFAF03"/>
              </a:buClr>
              <a:buFont typeface="Century Gothic" charset="0"/>
              <a:buNone/>
            </a:pPr>
            <a:r>
              <a:rPr lang="en-GB" sz="4200" dirty="0" smtClean="0">
                <a:solidFill>
                  <a:srgbClr val="2C7C9F"/>
                </a:solidFill>
                <a:latin typeface="Century Gothic" charset="0"/>
              </a:rPr>
              <a:t>Regional climate variability</a:t>
            </a:r>
            <a:endParaRPr lang="en-GB" sz="4200" dirty="0">
              <a:solidFill>
                <a:srgbClr val="2C7C9F"/>
              </a:solidFill>
              <a:latin typeface="Century Gothic" charset="0"/>
            </a:endParaRPr>
          </a:p>
        </p:txBody>
      </p:sp>
      <p:grpSp>
        <p:nvGrpSpPr>
          <p:cNvPr id="25603" name="Grouper 17"/>
          <p:cNvGrpSpPr>
            <a:grpSpLocks/>
          </p:cNvGrpSpPr>
          <p:nvPr/>
        </p:nvGrpSpPr>
        <p:grpSpPr bwMode="auto">
          <a:xfrm>
            <a:off x="701280" y="1578406"/>
            <a:ext cx="7672320" cy="5279594"/>
            <a:chOff x="773130" y="1739831"/>
            <a:chExt cx="8458182" cy="5819844"/>
          </a:xfrm>
        </p:grpSpPr>
        <p:pic>
          <p:nvPicPr>
            <p:cNvPr id="25605" name="Imag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130" y="1739831"/>
              <a:ext cx="8458182" cy="581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ZoneTexte 12"/>
            <p:cNvSpPr txBox="1">
              <a:spLocks noChangeArrowheads="1"/>
            </p:cNvSpPr>
            <p:nvPr/>
          </p:nvSpPr>
          <p:spPr bwMode="auto">
            <a:xfrm>
              <a:off x="2678112" y="1916127"/>
              <a:ext cx="5181600" cy="74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pPr>
                <a:lnSpc>
                  <a:spcPct val="150000"/>
                </a:lnSpc>
              </a:pPr>
              <a:r>
                <a:rPr lang="fr-FR" sz="1300" b="1">
                  <a:solidFill>
                    <a:schemeClr val="tx1"/>
                  </a:solidFill>
                </a:rPr>
                <a:t>AMO index</a:t>
              </a:r>
            </a:p>
            <a:p>
              <a:pPr>
                <a:lnSpc>
                  <a:spcPct val="150000"/>
                </a:lnSpc>
              </a:pPr>
              <a:r>
                <a:rPr lang="fr-FR" sz="1300" b="1">
                  <a:solidFill>
                    <a:schemeClr val="tx1"/>
                  </a:solidFill>
                </a:rPr>
                <a:t>Température moyenne sur 30 stations représentatives en France</a:t>
              </a:r>
            </a:p>
          </p:txBody>
        </p:sp>
        <p:cxnSp>
          <p:nvCxnSpPr>
            <p:cNvPr id="25607" name="Connecteur droit 14"/>
            <p:cNvCxnSpPr>
              <a:cxnSpLocks noChangeShapeType="1"/>
            </p:cNvCxnSpPr>
            <p:nvPr/>
          </p:nvCxnSpPr>
          <p:spPr bwMode="auto">
            <a:xfrm>
              <a:off x="2220912" y="2179637"/>
              <a:ext cx="457200" cy="1588"/>
            </a:xfrm>
            <a:prstGeom prst="line">
              <a:avLst/>
            </a:prstGeom>
            <a:noFill/>
            <a:ln w="63500">
              <a:solidFill>
                <a:srgbClr val="F265ED"/>
              </a:solidFill>
              <a:round/>
              <a:headEnd/>
              <a:tailEnd/>
            </a:ln>
            <a:extLst>
              <a:ext uri="{909E8E84-426E-40dd-AFC4-6F175D3DCCD1}">
                <a14:hiddenFill xmlns:a14="http://schemas.microsoft.com/office/drawing/2010/main">
                  <a:noFill/>
                </a14:hiddenFill>
              </a:ext>
            </a:extLst>
          </p:spPr>
        </p:cxnSp>
        <p:cxnSp>
          <p:nvCxnSpPr>
            <p:cNvPr id="25608" name="Connecteur droit 16"/>
            <p:cNvCxnSpPr>
              <a:cxnSpLocks noChangeShapeType="1"/>
            </p:cNvCxnSpPr>
            <p:nvPr/>
          </p:nvCxnSpPr>
          <p:spPr bwMode="auto">
            <a:xfrm>
              <a:off x="2220912" y="2482849"/>
              <a:ext cx="457200" cy="1588"/>
            </a:xfrm>
            <a:prstGeom prst="line">
              <a:avLst/>
            </a:prstGeom>
            <a:noFill/>
            <a:ln w="63500">
              <a:solidFill>
                <a:srgbClr val="000090"/>
              </a:solidFill>
              <a:round/>
              <a:headEnd/>
              <a:tailEnd/>
            </a:ln>
            <a:extLst>
              <a:ext uri="{909E8E84-426E-40dd-AFC4-6F175D3DCCD1}">
                <a14:hiddenFill xmlns:a14="http://schemas.microsoft.com/office/drawing/2010/main">
                  <a:noFill/>
                </a14:hiddenFill>
              </a:ext>
            </a:extLst>
          </p:spPr>
        </p:cxnSp>
      </p:grpSp>
      <p:sp>
        <p:nvSpPr>
          <p:cNvPr id="25604" name="ZoneTexte 7"/>
          <p:cNvSpPr txBox="1">
            <a:spLocks noChangeArrowheads="1"/>
          </p:cNvSpPr>
          <p:nvPr/>
        </p:nvSpPr>
        <p:spPr bwMode="auto">
          <a:xfrm>
            <a:off x="6645600" y="6565650"/>
            <a:ext cx="2211840" cy="25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0"/>
              </a:defRPr>
            </a:lvl9pPr>
          </a:lstStyle>
          <a:p>
            <a:pPr>
              <a:lnSpc>
                <a:spcPct val="100000"/>
              </a:lnSpc>
            </a:pPr>
            <a:r>
              <a:rPr lang="fr-FR" sz="1100">
                <a:solidFill>
                  <a:schemeClr val="tx1"/>
                </a:solidFill>
              </a:rPr>
              <a:t>Figure de Christophe Cassou</a:t>
            </a:r>
          </a:p>
        </p:txBody>
      </p:sp>
    </p:spTree>
    <p:extLst>
      <p:ext uri="{BB962C8B-B14F-4D97-AF65-F5344CB8AC3E}">
        <p14:creationId xmlns:p14="http://schemas.microsoft.com/office/powerpoint/2010/main" val="2789175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59124"/>
            <a:ext cx="8042276" cy="1336956"/>
          </a:xfrm>
        </p:spPr>
        <p:txBody>
          <a:bodyPr/>
          <a:lstStyle/>
          <a:p>
            <a:r>
              <a:rPr lang="fr-FR" dirty="0" err="1" smtClean="0"/>
              <a:t>Experimental</a:t>
            </a:r>
            <a:r>
              <a:rPr lang="fr-FR" dirty="0" smtClean="0"/>
              <a:t> design</a:t>
            </a:r>
            <a:endParaRPr lang="fr-FR" dirty="0"/>
          </a:p>
        </p:txBody>
      </p:sp>
      <p:sp>
        <p:nvSpPr>
          <p:cNvPr id="6" name="Espace réservé du contenu 5"/>
          <p:cNvSpPr>
            <a:spLocks noGrp="1"/>
          </p:cNvSpPr>
          <p:nvPr>
            <p:ph idx="1"/>
          </p:nvPr>
        </p:nvSpPr>
        <p:spPr/>
        <p:txBody>
          <a:bodyPr/>
          <a:lstStyle/>
          <a:p>
            <a:pPr marL="0" indent="0">
              <a:buNone/>
            </a:pPr>
            <a:r>
              <a:rPr lang="fr-FR" dirty="0" smtClean="0"/>
              <a:t>0.1 Sv </a:t>
            </a:r>
            <a:r>
              <a:rPr lang="fr-FR" dirty="0" err="1" smtClean="0"/>
              <a:t>released</a:t>
            </a:r>
            <a:r>
              <a:rPr lang="fr-FR" dirty="0" smtClean="0"/>
              <a:t> </a:t>
            </a:r>
            <a:r>
              <a:rPr lang="fr-FR" dirty="0" err="1" smtClean="0"/>
              <a:t>around</a:t>
            </a:r>
            <a:r>
              <a:rPr lang="fr-FR" dirty="0" smtClean="0"/>
              <a:t> </a:t>
            </a:r>
            <a:r>
              <a:rPr lang="fr-FR" dirty="0" err="1" smtClean="0"/>
              <a:t>Greenland</a:t>
            </a:r>
            <a:r>
              <a:rPr lang="fr-FR" dirty="0" smtClean="0"/>
              <a:t> for the </a:t>
            </a:r>
            <a:r>
              <a:rPr lang="fr-FR" dirty="0" err="1" smtClean="0"/>
              <a:t>period</a:t>
            </a:r>
            <a:r>
              <a:rPr lang="fr-FR" dirty="0" smtClean="0"/>
              <a:t> 1965-2004 (</a:t>
            </a:r>
            <a:r>
              <a:rPr lang="fr-FR" dirty="0" err="1" smtClean="0"/>
              <a:t>ocean-only</a:t>
            </a:r>
            <a:r>
              <a:rPr lang="fr-FR" dirty="0" smtClean="0"/>
              <a:t> model)</a:t>
            </a:r>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3695420947"/>
              </p:ext>
            </p:extLst>
          </p:nvPr>
        </p:nvGraphicFramePr>
        <p:xfrm>
          <a:off x="634999" y="2638332"/>
          <a:ext cx="8013701" cy="4211320"/>
        </p:xfrm>
        <a:graphic>
          <a:graphicData uri="http://schemas.openxmlformats.org/drawingml/2006/table">
            <a:tbl>
              <a:tblPr firstRow="1" bandRow="1">
                <a:tableStyleId>{5C22544A-7EE6-4342-B048-85BDC9FD1C3A}</a:tableStyleId>
              </a:tblPr>
              <a:tblGrid>
                <a:gridCol w="2003425"/>
                <a:gridCol w="1399242"/>
                <a:gridCol w="2032934"/>
                <a:gridCol w="2578100"/>
              </a:tblGrid>
              <a:tr h="370840">
                <a:tc>
                  <a:txBody>
                    <a:bodyPr/>
                    <a:lstStyle/>
                    <a:p>
                      <a:r>
                        <a:rPr lang="fr-FR" dirty="0" smtClean="0"/>
                        <a:t>Model</a:t>
                      </a:r>
                      <a:endParaRPr lang="fr-FR" dirty="0"/>
                    </a:p>
                  </a:txBody>
                  <a:tcPr/>
                </a:tc>
                <a:tc>
                  <a:txBody>
                    <a:bodyPr/>
                    <a:lstStyle/>
                    <a:p>
                      <a:r>
                        <a:rPr lang="fr-FR" dirty="0" smtClean="0"/>
                        <a:t>Type</a:t>
                      </a:r>
                      <a:endParaRPr lang="fr-FR" dirty="0"/>
                    </a:p>
                  </a:txBody>
                  <a:tcPr/>
                </a:tc>
                <a:tc>
                  <a:txBody>
                    <a:bodyPr/>
                    <a:lstStyle/>
                    <a:p>
                      <a:r>
                        <a:rPr lang="fr-FR" dirty="0" err="1" smtClean="0"/>
                        <a:t>Ocean</a:t>
                      </a:r>
                      <a:endParaRPr lang="fr-FR" dirty="0"/>
                    </a:p>
                  </a:txBody>
                  <a:tcPr/>
                </a:tc>
                <a:tc>
                  <a:txBody>
                    <a:bodyPr/>
                    <a:lstStyle/>
                    <a:p>
                      <a:r>
                        <a:rPr lang="fr-FR" dirty="0" err="1" smtClean="0"/>
                        <a:t>Atmosphere</a:t>
                      </a:r>
                      <a:endParaRPr lang="fr-FR" dirty="0"/>
                    </a:p>
                  </a:txBody>
                  <a:tcPr/>
                </a:tc>
              </a:tr>
              <a:tr h="370840">
                <a:tc>
                  <a:txBody>
                    <a:bodyPr/>
                    <a:lstStyle/>
                    <a:p>
                      <a:r>
                        <a:rPr lang="fr-FR" dirty="0" smtClean="0"/>
                        <a:t>HadCM3</a:t>
                      </a:r>
                      <a:endParaRPr lang="fr-FR" dirty="0"/>
                    </a:p>
                  </a:txBody>
                  <a:tcPr/>
                </a:tc>
                <a:tc>
                  <a:txBody>
                    <a:bodyPr/>
                    <a:lstStyle/>
                    <a:p>
                      <a:r>
                        <a:rPr lang="fr-FR" dirty="0" smtClean="0"/>
                        <a:t>AOGCM</a:t>
                      </a:r>
                      <a:endParaRPr lang="fr-FR" dirty="0"/>
                    </a:p>
                  </a:txBody>
                  <a:tcPr/>
                </a:tc>
                <a:tc>
                  <a:txBody>
                    <a:bodyPr/>
                    <a:lstStyle/>
                    <a:p>
                      <a:r>
                        <a:rPr lang="fr-FR" dirty="0" err="1" smtClean="0"/>
                        <a:t>NoName</a:t>
                      </a:r>
                      <a:endParaRPr lang="fr-FR" dirty="0" smtClean="0"/>
                    </a:p>
                    <a:p>
                      <a:r>
                        <a:rPr lang="fr-FR" dirty="0" smtClean="0"/>
                        <a:t>1.25°– L20</a:t>
                      </a:r>
                      <a:endParaRPr lang="fr-FR" dirty="0"/>
                    </a:p>
                  </a:txBody>
                  <a:tcPr/>
                </a:tc>
                <a:tc>
                  <a:txBody>
                    <a:bodyPr/>
                    <a:lstStyle/>
                    <a:p>
                      <a:r>
                        <a:rPr lang="fr-FR" dirty="0" smtClean="0"/>
                        <a:t>HadAM3 </a:t>
                      </a:r>
                    </a:p>
                    <a:p>
                      <a:r>
                        <a:rPr lang="fr-FR" dirty="0" smtClean="0"/>
                        <a:t>2.5° x 3.75°</a:t>
                      </a:r>
                      <a:r>
                        <a:rPr lang="fr-FR" baseline="0" dirty="0" smtClean="0"/>
                        <a:t> </a:t>
                      </a:r>
                      <a:r>
                        <a:rPr lang="fr-FR" dirty="0" smtClean="0"/>
                        <a:t>– L19</a:t>
                      </a:r>
                      <a:endParaRPr lang="fr-FR" dirty="0"/>
                    </a:p>
                  </a:txBody>
                  <a:tcPr/>
                </a:tc>
              </a:tr>
              <a:tr h="370840">
                <a:tc>
                  <a:txBody>
                    <a:bodyPr/>
                    <a:lstStyle/>
                    <a:p>
                      <a:r>
                        <a:rPr lang="fr-FR" dirty="0" smtClean="0"/>
                        <a:t>IPSLCM5-LR</a:t>
                      </a:r>
                      <a:endParaRPr lang="fr-FR" dirty="0"/>
                    </a:p>
                  </a:txBody>
                  <a:tcPr/>
                </a:tc>
                <a:tc>
                  <a:txBody>
                    <a:bodyPr/>
                    <a:lstStyle/>
                    <a:p>
                      <a:r>
                        <a:rPr lang="fr-FR" dirty="0" smtClean="0"/>
                        <a:t>AOGCM</a:t>
                      </a:r>
                      <a:endParaRPr lang="fr-FR" dirty="0"/>
                    </a:p>
                  </a:txBody>
                  <a:tcPr/>
                </a:tc>
                <a:tc>
                  <a:txBody>
                    <a:bodyPr/>
                    <a:lstStyle/>
                    <a:p>
                      <a:r>
                        <a:rPr lang="fr-FR" dirty="0" smtClean="0"/>
                        <a:t>NEMO_v3 </a:t>
                      </a:r>
                    </a:p>
                    <a:p>
                      <a:r>
                        <a:rPr lang="fr-FR" dirty="0" smtClean="0"/>
                        <a:t>2° – L31</a:t>
                      </a:r>
                      <a:endParaRPr lang="fr-FR" dirty="0"/>
                    </a:p>
                  </a:txBody>
                  <a:tcPr/>
                </a:tc>
                <a:tc>
                  <a:txBody>
                    <a:bodyPr/>
                    <a:lstStyle/>
                    <a:p>
                      <a:r>
                        <a:rPr lang="fr-FR" dirty="0" smtClean="0"/>
                        <a:t>LMD5 </a:t>
                      </a:r>
                    </a:p>
                    <a:p>
                      <a:r>
                        <a:rPr lang="fr-FR" dirty="0" smtClean="0"/>
                        <a:t>1.8° x 3.75°</a:t>
                      </a:r>
                      <a:r>
                        <a:rPr lang="fr-FR" baseline="0" dirty="0" smtClean="0"/>
                        <a:t> </a:t>
                      </a:r>
                      <a:r>
                        <a:rPr lang="fr-FR" dirty="0" smtClean="0"/>
                        <a:t>– L39</a:t>
                      </a:r>
                      <a:endParaRPr lang="fr-FR" dirty="0"/>
                    </a:p>
                  </a:txBody>
                  <a:tcPr/>
                </a:tc>
              </a:tr>
              <a:tr h="370840">
                <a:tc>
                  <a:txBody>
                    <a:bodyPr/>
                    <a:lstStyle/>
                    <a:p>
                      <a:r>
                        <a:rPr lang="fr-FR" dirty="0" smtClean="0"/>
                        <a:t>COSMOS</a:t>
                      </a:r>
                      <a:endParaRPr lang="fr-FR" dirty="0"/>
                    </a:p>
                  </a:txBody>
                  <a:tcPr/>
                </a:tc>
                <a:tc>
                  <a:txBody>
                    <a:bodyPr/>
                    <a:lstStyle/>
                    <a:p>
                      <a:r>
                        <a:rPr lang="fr-FR" dirty="0" smtClean="0"/>
                        <a:t>ESM</a:t>
                      </a:r>
                      <a:endParaRPr lang="fr-FR" dirty="0"/>
                    </a:p>
                  </a:txBody>
                  <a:tcPr/>
                </a:tc>
                <a:tc>
                  <a:txBody>
                    <a:bodyPr/>
                    <a:lstStyle/>
                    <a:p>
                      <a:r>
                        <a:rPr lang="fr-FR" dirty="0" smtClean="0"/>
                        <a:t>MPI-OM</a:t>
                      </a:r>
                    </a:p>
                    <a:p>
                      <a:r>
                        <a:rPr lang="fr-FR" dirty="0" smtClean="0"/>
                        <a:t> 1.5° – L40</a:t>
                      </a:r>
                      <a:endParaRPr lang="fr-FR" dirty="0"/>
                    </a:p>
                  </a:txBody>
                  <a:tcPr/>
                </a:tc>
                <a:tc>
                  <a:txBody>
                    <a:bodyPr/>
                    <a:lstStyle/>
                    <a:p>
                      <a:r>
                        <a:rPr lang="fr-FR" dirty="0" smtClean="0"/>
                        <a:t>ECHAM6</a:t>
                      </a:r>
                    </a:p>
                    <a:p>
                      <a:r>
                        <a:rPr lang="fr-FR" dirty="0" smtClean="0"/>
                        <a:t>T63 – L47</a:t>
                      </a:r>
                      <a:endParaRPr lang="fr-FR" dirty="0"/>
                    </a:p>
                  </a:txBody>
                  <a:tcPr/>
                </a:tc>
              </a:tr>
              <a:tr h="370840">
                <a:tc>
                  <a:txBody>
                    <a:bodyPr/>
                    <a:lstStyle/>
                    <a:p>
                      <a:r>
                        <a:rPr lang="fr-FR" dirty="0" err="1" smtClean="0"/>
                        <a:t>EcEarth</a:t>
                      </a:r>
                      <a:endParaRPr lang="fr-FR" dirty="0"/>
                    </a:p>
                  </a:txBody>
                  <a:tcPr/>
                </a:tc>
                <a:tc>
                  <a:txBody>
                    <a:bodyPr/>
                    <a:lstStyle/>
                    <a:p>
                      <a:r>
                        <a:rPr lang="fr-FR" dirty="0" smtClean="0"/>
                        <a:t>AOGCM</a:t>
                      </a:r>
                      <a:endParaRPr lang="fr-FR" dirty="0"/>
                    </a:p>
                  </a:txBody>
                  <a:tcPr/>
                </a:tc>
                <a:tc>
                  <a:txBody>
                    <a:bodyPr/>
                    <a:lstStyle/>
                    <a:p>
                      <a:r>
                        <a:rPr lang="fr-FR" dirty="0" smtClean="0"/>
                        <a:t>NEMO_v3</a:t>
                      </a:r>
                    </a:p>
                    <a:p>
                      <a:r>
                        <a:rPr lang="fr-FR" dirty="0" smtClean="0"/>
                        <a:t> 1° – L42</a:t>
                      </a:r>
                      <a:endParaRPr lang="fr-FR" dirty="0"/>
                    </a:p>
                  </a:txBody>
                  <a:tcPr/>
                </a:tc>
                <a:tc>
                  <a:txBody>
                    <a:bodyPr/>
                    <a:lstStyle/>
                    <a:p>
                      <a:r>
                        <a:rPr lang="fr-FR" dirty="0" smtClean="0"/>
                        <a:t>IFS</a:t>
                      </a:r>
                      <a:r>
                        <a:rPr lang="fr-FR" baseline="0" dirty="0" smtClean="0"/>
                        <a:t> </a:t>
                      </a:r>
                    </a:p>
                    <a:p>
                      <a:r>
                        <a:rPr lang="fr-FR" baseline="0" dirty="0" smtClean="0"/>
                        <a:t>T159 – L67</a:t>
                      </a:r>
                      <a:endParaRPr lang="fr-FR" dirty="0"/>
                    </a:p>
                  </a:txBody>
                  <a:tcPr/>
                </a:tc>
              </a:tr>
              <a:tr h="370840">
                <a:tc>
                  <a:txBody>
                    <a:bodyPr/>
                    <a:lstStyle/>
                    <a:p>
                      <a:r>
                        <a:rPr lang="fr-FR" dirty="0" smtClean="0"/>
                        <a:t>BCM2</a:t>
                      </a:r>
                      <a:endParaRPr lang="fr-FR" dirty="0"/>
                    </a:p>
                  </a:txBody>
                  <a:tcPr/>
                </a:tc>
                <a:tc>
                  <a:txBody>
                    <a:bodyPr/>
                    <a:lstStyle/>
                    <a:p>
                      <a:r>
                        <a:rPr lang="fr-FR" dirty="0" smtClean="0"/>
                        <a:t>AOGCM</a:t>
                      </a:r>
                      <a:endParaRPr lang="fr-FR" dirty="0"/>
                    </a:p>
                  </a:txBody>
                  <a:tcPr/>
                </a:tc>
                <a:tc>
                  <a:txBody>
                    <a:bodyPr/>
                    <a:lstStyle/>
                    <a:p>
                      <a:r>
                        <a:rPr lang="fr-FR" dirty="0" smtClean="0"/>
                        <a:t>MICOM</a:t>
                      </a:r>
                    </a:p>
                    <a:p>
                      <a:r>
                        <a:rPr lang="fr-FR" dirty="0" smtClean="0"/>
                        <a:t>2.8° – L35</a:t>
                      </a:r>
                      <a:endParaRPr lang="fr-FR" dirty="0"/>
                    </a:p>
                  </a:txBody>
                  <a:tcPr/>
                </a:tc>
                <a:tc>
                  <a:txBody>
                    <a:bodyPr/>
                    <a:lstStyle/>
                    <a:p>
                      <a:r>
                        <a:rPr lang="fr-FR" dirty="0" smtClean="0"/>
                        <a:t>ARPEGE</a:t>
                      </a:r>
                      <a:r>
                        <a:rPr lang="fr-FR" baseline="0" dirty="0" smtClean="0"/>
                        <a:t> </a:t>
                      </a:r>
                    </a:p>
                    <a:p>
                      <a:r>
                        <a:rPr lang="fr-FR" baseline="0" dirty="0" smtClean="0"/>
                        <a:t>T63 – L31</a:t>
                      </a:r>
                      <a:endParaRPr lang="fr-FR" dirty="0"/>
                    </a:p>
                  </a:txBody>
                  <a:tcPr/>
                </a:tc>
              </a:tr>
              <a:tr h="370840">
                <a:tc>
                  <a:txBody>
                    <a:bodyPr/>
                    <a:lstStyle/>
                    <a:p>
                      <a:r>
                        <a:rPr lang="fr-FR" dirty="0" smtClean="0"/>
                        <a:t>ORCA05-Kiel</a:t>
                      </a:r>
                      <a:endParaRPr lang="fr-FR" dirty="0"/>
                    </a:p>
                  </a:txBody>
                  <a:tcPr/>
                </a:tc>
                <a:tc>
                  <a:txBody>
                    <a:bodyPr/>
                    <a:lstStyle/>
                    <a:p>
                      <a:r>
                        <a:rPr lang="fr-FR" dirty="0" smtClean="0"/>
                        <a:t>OGCM</a:t>
                      </a:r>
                      <a:endParaRPr lang="fr-FR" dirty="0"/>
                    </a:p>
                  </a:txBody>
                  <a:tcPr/>
                </a:tc>
                <a:tc>
                  <a:txBody>
                    <a:bodyPr/>
                    <a:lstStyle/>
                    <a:p>
                      <a:r>
                        <a:rPr lang="fr-FR" dirty="0" smtClean="0"/>
                        <a:t>NEMO_v3</a:t>
                      </a:r>
                    </a:p>
                    <a:p>
                      <a:r>
                        <a:rPr lang="fr-FR" dirty="0" smtClean="0"/>
                        <a:t>0.5° – L46</a:t>
                      </a:r>
                      <a:endParaRPr lang="fr-FR" dirty="0"/>
                    </a:p>
                  </a:txBody>
                  <a:tcPr/>
                </a:tc>
                <a:tc>
                  <a:txBody>
                    <a:bodyPr/>
                    <a:lstStyle/>
                    <a:p>
                      <a:pPr algn="ctr"/>
                      <a:r>
                        <a:rPr lang="fr-FR" dirty="0" smtClean="0"/>
                        <a:t>X</a:t>
                      </a:r>
                      <a:endParaRPr lang="fr-FR" dirty="0"/>
                    </a:p>
                  </a:txBody>
                  <a:tcPr/>
                </a:tc>
              </a:tr>
            </a:tbl>
          </a:graphicData>
        </a:graphic>
      </p:graphicFrame>
    </p:spTree>
    <p:extLst>
      <p:ext uri="{BB962C8B-B14F-4D97-AF65-F5344CB8AC3E}">
        <p14:creationId xmlns:p14="http://schemas.microsoft.com/office/powerpoint/2010/main" val="30343818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576"/>
            <a:ext cx="4061060" cy="1336956"/>
          </a:xfrm>
        </p:spPr>
        <p:txBody>
          <a:bodyPr/>
          <a:lstStyle/>
          <a:p>
            <a:r>
              <a:rPr lang="fr-FR" dirty="0" smtClean="0"/>
              <a:t>SSS </a:t>
            </a:r>
            <a:r>
              <a:rPr lang="fr-FR" dirty="0" err="1" smtClean="0"/>
              <a:t>spread</a:t>
            </a:r>
            <a:endParaRPr lang="fr-FR" dirty="0"/>
          </a:p>
        </p:txBody>
      </p:sp>
      <p:sp>
        <p:nvSpPr>
          <p:cNvPr id="3" name="Espace réservé du contenu 2"/>
          <p:cNvSpPr>
            <a:spLocks noGrp="1"/>
          </p:cNvSpPr>
          <p:nvPr>
            <p:ph idx="1"/>
          </p:nvPr>
        </p:nvSpPr>
        <p:spPr>
          <a:xfrm>
            <a:off x="178885" y="2050620"/>
            <a:ext cx="3736665" cy="4117888"/>
          </a:xfrm>
        </p:spPr>
        <p:txBody>
          <a:bodyPr/>
          <a:lstStyle/>
          <a:p>
            <a:r>
              <a:rPr lang="fr-FR" dirty="0" err="1" smtClean="0"/>
              <a:t>Negative</a:t>
            </a:r>
            <a:r>
              <a:rPr lang="fr-FR" dirty="0" smtClean="0"/>
              <a:t>  </a:t>
            </a:r>
            <a:r>
              <a:rPr lang="fr-FR" dirty="0" err="1" smtClean="0"/>
              <a:t>anomaly</a:t>
            </a:r>
            <a:r>
              <a:rPr lang="fr-FR" dirty="0" smtClean="0"/>
              <a:t> in the subtropical </a:t>
            </a:r>
            <a:r>
              <a:rPr lang="fr-FR" dirty="0" err="1" smtClean="0"/>
              <a:t>gyre</a:t>
            </a:r>
            <a:r>
              <a:rPr lang="fr-FR" dirty="0" smtClean="0"/>
              <a:t> (</a:t>
            </a:r>
            <a:r>
              <a:rPr lang="fr-FR" dirty="0" err="1" smtClean="0"/>
              <a:t>fresh</a:t>
            </a:r>
            <a:r>
              <a:rPr lang="fr-FR" dirty="0" smtClean="0"/>
              <a:t> water </a:t>
            </a:r>
            <a:r>
              <a:rPr lang="fr-FR" dirty="0" err="1" smtClean="0"/>
              <a:t>leakage</a:t>
            </a:r>
            <a:r>
              <a:rPr lang="fr-FR" dirty="0" smtClean="0"/>
              <a:t>)</a:t>
            </a:r>
          </a:p>
          <a:p>
            <a:endParaRPr lang="fr-FR" dirty="0"/>
          </a:p>
          <a:p>
            <a:r>
              <a:rPr lang="fr-FR" dirty="0"/>
              <a:t>P</a:t>
            </a:r>
            <a:r>
              <a:rPr lang="fr-FR" dirty="0" smtClean="0"/>
              <a:t>ositive </a:t>
            </a:r>
            <a:r>
              <a:rPr lang="fr-FR" dirty="0" err="1" smtClean="0"/>
              <a:t>anomaly</a:t>
            </a:r>
            <a:r>
              <a:rPr lang="fr-FR" dirty="0" smtClean="0"/>
              <a:t> in the </a:t>
            </a:r>
            <a:r>
              <a:rPr lang="fr-FR" dirty="0" err="1" smtClean="0"/>
              <a:t>Arctic</a:t>
            </a:r>
            <a:endParaRPr lang="fr-FR" dirty="0"/>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4061060" y="0"/>
            <a:ext cx="5082940" cy="6858000"/>
          </a:xfrm>
          <a:prstGeom prst="rect">
            <a:avLst/>
          </a:prstGeom>
          <a:noFill/>
          <a:ln>
            <a:noFill/>
          </a:ln>
        </p:spPr>
      </p:pic>
      <p:grpSp>
        <p:nvGrpSpPr>
          <p:cNvPr id="11" name="Grouper 10"/>
          <p:cNvGrpSpPr/>
          <p:nvPr/>
        </p:nvGrpSpPr>
        <p:grpSpPr>
          <a:xfrm>
            <a:off x="5026720" y="820248"/>
            <a:ext cx="3049378" cy="4710324"/>
            <a:chOff x="5026720" y="820248"/>
            <a:chExt cx="3049378" cy="4710324"/>
          </a:xfrm>
        </p:grpSpPr>
        <p:sp>
          <p:nvSpPr>
            <p:cNvPr id="5" name="Ellipse 4"/>
            <p:cNvSpPr/>
            <p:nvPr/>
          </p:nvSpPr>
          <p:spPr>
            <a:xfrm>
              <a:off x="5026720" y="820248"/>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7560198" y="820248"/>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7527403" y="2970348"/>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7560198" y="5120448"/>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5026720" y="5067786"/>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5026720" y="2970348"/>
              <a:ext cx="515900" cy="410124"/>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15045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45776"/>
            <a:ext cx="4338853" cy="1336956"/>
          </a:xfrm>
        </p:spPr>
        <p:txBody>
          <a:bodyPr/>
          <a:lstStyle/>
          <a:p>
            <a:r>
              <a:rPr lang="fr-FR" dirty="0" err="1" smtClean="0"/>
              <a:t>Ocean</a:t>
            </a:r>
            <a:r>
              <a:rPr lang="fr-FR" dirty="0" smtClean="0"/>
              <a:t> circulation </a:t>
            </a:r>
            <a:r>
              <a:rPr lang="fr-FR" dirty="0" err="1" smtClean="0"/>
              <a:t>response</a:t>
            </a:r>
            <a:endParaRPr lang="fr-FR" dirty="0"/>
          </a:p>
        </p:txBody>
      </p:sp>
      <p:sp>
        <p:nvSpPr>
          <p:cNvPr id="3" name="Espace réservé du contenu 2"/>
          <p:cNvSpPr>
            <a:spLocks noGrp="1"/>
          </p:cNvSpPr>
          <p:nvPr>
            <p:ph idx="1"/>
          </p:nvPr>
        </p:nvSpPr>
        <p:spPr>
          <a:xfrm>
            <a:off x="211651" y="3352799"/>
            <a:ext cx="3994920" cy="2362201"/>
          </a:xfrm>
        </p:spPr>
        <p:txBody>
          <a:bodyPr/>
          <a:lstStyle/>
          <a:p>
            <a:pPr marL="0" indent="0">
              <a:buNone/>
            </a:pPr>
            <a:r>
              <a:rPr lang="fr-FR" dirty="0" err="1" smtClean="0"/>
              <a:t>Weakening</a:t>
            </a:r>
            <a:r>
              <a:rPr lang="fr-FR" dirty="0" smtClean="0"/>
              <a:t> of </a:t>
            </a:r>
            <a:r>
              <a:rPr lang="fr-FR" dirty="0" err="1" smtClean="0"/>
              <a:t>barotropic</a:t>
            </a:r>
            <a:r>
              <a:rPr lang="fr-FR" dirty="0" smtClean="0"/>
              <a:t> and </a:t>
            </a:r>
            <a:r>
              <a:rPr lang="fr-FR" dirty="0" err="1" smtClean="0"/>
              <a:t>meridonal</a:t>
            </a:r>
            <a:r>
              <a:rPr lang="fr-FR" dirty="0" smtClean="0"/>
              <a:t> </a:t>
            </a:r>
            <a:r>
              <a:rPr lang="fr-FR" dirty="0" err="1" smtClean="0"/>
              <a:t>overturning</a:t>
            </a:r>
            <a:r>
              <a:rPr lang="fr-FR" dirty="0" smtClean="0"/>
              <a:t> circulation in the </a:t>
            </a:r>
            <a:r>
              <a:rPr lang="fr-FR" dirty="0" err="1" smtClean="0"/>
              <a:t>North</a:t>
            </a:r>
            <a:r>
              <a:rPr lang="fr-FR" dirty="0" smtClean="0"/>
              <a:t> Atlantic in </a:t>
            </a:r>
            <a:r>
              <a:rPr lang="fr-FR" dirty="0" err="1" smtClean="0"/>
              <a:t>most</a:t>
            </a:r>
            <a:r>
              <a:rPr lang="fr-FR" dirty="0" smtClean="0"/>
              <a:t> </a:t>
            </a:r>
            <a:r>
              <a:rPr lang="fr-FR" dirty="0" err="1" smtClean="0"/>
              <a:t>models</a:t>
            </a:r>
            <a:endParaRPr lang="fr-FR" dirty="0"/>
          </a:p>
        </p:txBody>
      </p:sp>
      <p:pic>
        <p:nvPicPr>
          <p:cNvPr id="7" name="Image 6"/>
          <p:cNvPicPr/>
          <p:nvPr/>
        </p:nvPicPr>
        <p:blipFill>
          <a:blip r:embed="rId2">
            <a:extLst>
              <a:ext uri="{28A0092B-C50C-407E-A947-70E740481C1C}">
                <a14:useLocalDpi xmlns:a14="http://schemas.microsoft.com/office/drawing/2010/main" val="0"/>
              </a:ext>
            </a:extLst>
          </a:blip>
          <a:srcRect/>
          <a:stretch>
            <a:fillRect/>
          </a:stretch>
        </p:blipFill>
        <p:spPr bwMode="auto">
          <a:xfrm>
            <a:off x="4338853" y="0"/>
            <a:ext cx="4805147" cy="6858000"/>
          </a:xfrm>
          <a:prstGeom prst="rect">
            <a:avLst/>
          </a:prstGeom>
          <a:noFill/>
          <a:ln>
            <a:noFill/>
          </a:ln>
        </p:spPr>
      </p:pic>
    </p:spTree>
    <p:extLst>
      <p:ext uri="{BB962C8B-B14F-4D97-AF65-F5344CB8AC3E}">
        <p14:creationId xmlns:p14="http://schemas.microsoft.com/office/powerpoint/2010/main" val="32925986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318" y="158376"/>
            <a:ext cx="3956865" cy="1336956"/>
          </a:xfrm>
        </p:spPr>
        <p:txBody>
          <a:bodyPr/>
          <a:lstStyle/>
          <a:p>
            <a:r>
              <a:rPr lang="fr-FR" dirty="0" err="1" smtClean="0"/>
              <a:t>Barotropic</a:t>
            </a:r>
            <a:r>
              <a:rPr lang="fr-FR" dirty="0" smtClean="0"/>
              <a:t> </a:t>
            </a:r>
            <a:r>
              <a:rPr lang="fr-FR" dirty="0" err="1" smtClean="0"/>
              <a:t>response</a:t>
            </a:r>
            <a:endParaRPr lang="fr-FR" dirty="0"/>
          </a:p>
        </p:txBody>
      </p:sp>
      <p:sp>
        <p:nvSpPr>
          <p:cNvPr id="3" name="Espace réservé du contenu 2"/>
          <p:cNvSpPr>
            <a:spLocks noGrp="1"/>
          </p:cNvSpPr>
          <p:nvPr>
            <p:ph idx="1"/>
          </p:nvPr>
        </p:nvSpPr>
        <p:spPr>
          <a:xfrm>
            <a:off x="231218" y="2303045"/>
            <a:ext cx="3956865" cy="3615155"/>
          </a:xfrm>
        </p:spPr>
        <p:txBody>
          <a:bodyPr/>
          <a:lstStyle/>
          <a:p>
            <a:r>
              <a:rPr lang="fr-FR" dirty="0" smtClean="0"/>
              <a:t>No </a:t>
            </a:r>
            <a:r>
              <a:rPr lang="fr-FR" dirty="0" err="1" smtClean="0"/>
              <a:t>clear</a:t>
            </a:r>
            <a:r>
              <a:rPr lang="fr-FR" dirty="0" smtClean="0"/>
              <a:t> change in the </a:t>
            </a:r>
            <a:r>
              <a:rPr lang="fr-FR" dirty="0" err="1" smtClean="0"/>
              <a:t>shape</a:t>
            </a:r>
            <a:r>
              <a:rPr lang="fr-FR" dirty="0" smtClean="0"/>
              <a:t> of the </a:t>
            </a:r>
            <a:r>
              <a:rPr lang="fr-FR" dirty="0" err="1" smtClean="0"/>
              <a:t>gyres</a:t>
            </a:r>
            <a:endParaRPr lang="fr-FR" dirty="0" smtClean="0"/>
          </a:p>
          <a:p>
            <a:endParaRPr lang="fr-FR" dirty="0"/>
          </a:p>
          <a:p>
            <a:r>
              <a:rPr lang="fr-FR" dirty="0" err="1" smtClean="0"/>
              <a:t>Very</a:t>
            </a:r>
            <a:r>
              <a:rPr lang="fr-FR" dirty="0" smtClean="0"/>
              <a:t> </a:t>
            </a:r>
            <a:r>
              <a:rPr lang="fr-FR" dirty="0" err="1" smtClean="0"/>
              <a:t>different</a:t>
            </a:r>
            <a:r>
              <a:rPr lang="fr-FR" dirty="0" smtClean="0"/>
              <a:t> </a:t>
            </a:r>
            <a:r>
              <a:rPr lang="fr-FR" dirty="0" err="1" smtClean="0"/>
              <a:t>shape</a:t>
            </a:r>
            <a:r>
              <a:rPr lang="fr-FR" dirty="0" smtClean="0"/>
              <a:t> for the </a:t>
            </a:r>
            <a:r>
              <a:rPr lang="fr-FR" dirty="0" err="1" smtClean="0"/>
              <a:t>asymmetry</a:t>
            </a:r>
            <a:r>
              <a:rPr lang="fr-FR" dirty="0" smtClean="0"/>
              <a:t> </a:t>
            </a:r>
            <a:r>
              <a:rPr lang="fr-FR" dirty="0" err="1" smtClean="0"/>
              <a:t>between</a:t>
            </a:r>
            <a:r>
              <a:rPr lang="fr-FR" dirty="0" smtClean="0"/>
              <a:t> the </a:t>
            </a:r>
            <a:r>
              <a:rPr lang="fr-FR" dirty="0" err="1" smtClean="0"/>
              <a:t>gyres</a:t>
            </a:r>
            <a:r>
              <a:rPr lang="fr-FR" dirty="0" smtClean="0"/>
              <a:t> in the control simulations</a:t>
            </a:r>
            <a:endParaRPr lang="fr-FR" dirty="0"/>
          </a:p>
        </p:txBody>
      </p:sp>
      <p:pic>
        <p:nvPicPr>
          <p:cNvPr id="5" name="Image 4"/>
          <p:cNvPicPr/>
          <p:nvPr/>
        </p:nvPicPr>
        <p:blipFill>
          <a:blip r:embed="rId2">
            <a:extLst>
              <a:ext uri="{28A0092B-C50C-407E-A947-70E740481C1C}">
                <a14:useLocalDpi xmlns:a14="http://schemas.microsoft.com/office/drawing/2010/main" val="0"/>
              </a:ext>
            </a:extLst>
          </a:blip>
          <a:srcRect/>
          <a:stretch>
            <a:fillRect/>
          </a:stretch>
        </p:blipFill>
        <p:spPr bwMode="auto">
          <a:xfrm>
            <a:off x="4340483" y="0"/>
            <a:ext cx="4803517" cy="6976110"/>
          </a:xfrm>
          <a:prstGeom prst="rect">
            <a:avLst/>
          </a:prstGeom>
          <a:noFill/>
          <a:ln>
            <a:noFill/>
          </a:ln>
        </p:spPr>
      </p:pic>
      <p:grpSp>
        <p:nvGrpSpPr>
          <p:cNvPr id="7" name="Grouper 6"/>
          <p:cNvGrpSpPr/>
          <p:nvPr/>
        </p:nvGrpSpPr>
        <p:grpSpPr>
          <a:xfrm>
            <a:off x="118842" y="3290153"/>
            <a:ext cx="4107341" cy="3567847"/>
            <a:chOff x="731359" y="4160619"/>
            <a:chExt cx="3382614" cy="2653447"/>
          </a:xfrm>
        </p:grpSpPr>
        <p:pic>
          <p:nvPicPr>
            <p:cNvPr id="6" name="Image 5"/>
            <p:cNvPicPr>
              <a:picLocks noChangeAspect="1"/>
            </p:cNvPicPr>
            <p:nvPr/>
          </p:nvPicPr>
          <p:blipFill>
            <a:blip r:embed="rId3"/>
            <a:stretch>
              <a:fillRect/>
            </a:stretch>
          </p:blipFill>
          <p:spPr>
            <a:xfrm>
              <a:off x="731359" y="4160619"/>
              <a:ext cx="3382614" cy="2265581"/>
            </a:xfrm>
            <a:prstGeom prst="rect">
              <a:avLst/>
            </a:prstGeom>
          </p:spPr>
        </p:pic>
        <p:sp>
          <p:nvSpPr>
            <p:cNvPr id="4" name="ZoneTexte 3"/>
            <p:cNvSpPr txBox="1"/>
            <p:nvPr/>
          </p:nvSpPr>
          <p:spPr>
            <a:xfrm>
              <a:off x="871059" y="6444734"/>
              <a:ext cx="3027841" cy="369332"/>
            </a:xfrm>
            <a:prstGeom prst="rect">
              <a:avLst/>
            </a:prstGeom>
            <a:noFill/>
          </p:spPr>
          <p:txBody>
            <a:bodyPr wrap="square" rtlCol="0">
              <a:spAutoFit/>
            </a:bodyPr>
            <a:lstStyle/>
            <a:p>
              <a:r>
                <a:rPr lang="fr-FR" dirty="0" err="1" smtClean="0"/>
                <a:t>Rypina</a:t>
              </a:r>
              <a:r>
                <a:rPr lang="fr-FR" dirty="0" smtClean="0"/>
                <a:t> et al. 2011 </a:t>
              </a:r>
              <a:endParaRPr lang="fr-FR" dirty="0"/>
            </a:p>
          </p:txBody>
        </p:sp>
      </p:grpSp>
      <p:grpSp>
        <p:nvGrpSpPr>
          <p:cNvPr id="15" name="Grouper 14"/>
          <p:cNvGrpSpPr/>
          <p:nvPr/>
        </p:nvGrpSpPr>
        <p:grpSpPr>
          <a:xfrm>
            <a:off x="4892088" y="1085208"/>
            <a:ext cx="3794712" cy="4858392"/>
            <a:chOff x="4892088" y="1085208"/>
            <a:chExt cx="3794712" cy="4858392"/>
          </a:xfrm>
        </p:grpSpPr>
        <p:sp>
          <p:nvSpPr>
            <p:cNvPr id="8" name="Ellipse 7"/>
            <p:cNvSpPr/>
            <p:nvPr/>
          </p:nvSpPr>
          <p:spPr>
            <a:xfrm>
              <a:off x="4892088" y="1085208"/>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7254288" y="1085208"/>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4892088" y="3290153"/>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7254288" y="3290153"/>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4904788" y="5415908"/>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7266988" y="5415908"/>
              <a:ext cx="1419812" cy="527692"/>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13833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74199" y="0"/>
            <a:ext cx="4869801" cy="6858000"/>
          </a:xfrm>
          <a:prstGeom prst="rect">
            <a:avLst/>
          </a:prstGeom>
        </p:spPr>
      </p:pic>
      <p:sp>
        <p:nvSpPr>
          <p:cNvPr id="3" name="Espace réservé du contenu 2"/>
          <p:cNvSpPr>
            <a:spLocks noGrp="1"/>
          </p:cNvSpPr>
          <p:nvPr>
            <p:ph idx="1"/>
          </p:nvPr>
        </p:nvSpPr>
        <p:spPr>
          <a:xfrm>
            <a:off x="35496" y="2235657"/>
            <a:ext cx="4166695" cy="3641615"/>
          </a:xfrm>
        </p:spPr>
        <p:txBody>
          <a:bodyPr>
            <a:normAutofit/>
          </a:bodyPr>
          <a:lstStyle/>
          <a:p>
            <a:r>
              <a:rPr lang="fr-FR" dirty="0" smtClean="0"/>
              <a:t>AMOC </a:t>
            </a:r>
            <a:r>
              <a:rPr lang="fr-FR" dirty="0" err="1" smtClean="0"/>
              <a:t>weakening</a:t>
            </a:r>
            <a:r>
              <a:rPr lang="fr-FR" dirty="0" smtClean="0"/>
              <a:t> </a:t>
            </a:r>
            <a:r>
              <a:rPr lang="fr-FR" dirty="0" err="1" smtClean="0"/>
              <a:t>depends</a:t>
            </a:r>
            <a:r>
              <a:rPr lang="fr-FR" dirty="0" smtClean="0"/>
              <a:t> on the </a:t>
            </a:r>
            <a:r>
              <a:rPr lang="fr-FR" dirty="0" err="1" smtClean="0"/>
              <a:t>fresh</a:t>
            </a:r>
            <a:r>
              <a:rPr lang="fr-FR" dirty="0" smtClean="0"/>
              <a:t> water </a:t>
            </a:r>
            <a:r>
              <a:rPr lang="fr-FR" dirty="0" err="1" smtClean="0"/>
              <a:t>leakage</a:t>
            </a:r>
            <a:r>
              <a:rPr lang="fr-FR" dirty="0" smtClean="0"/>
              <a:t> </a:t>
            </a:r>
            <a:r>
              <a:rPr lang="fr-FR" dirty="0" err="1" smtClean="0"/>
              <a:t>intensity</a:t>
            </a:r>
            <a:endParaRPr lang="fr-FR" dirty="0" smtClean="0"/>
          </a:p>
        </p:txBody>
      </p:sp>
      <p:sp>
        <p:nvSpPr>
          <p:cNvPr id="7" name="Titre 1"/>
          <p:cNvSpPr>
            <a:spLocks noGrp="1"/>
          </p:cNvSpPr>
          <p:nvPr>
            <p:ph type="title"/>
          </p:nvPr>
        </p:nvSpPr>
        <p:spPr>
          <a:xfrm>
            <a:off x="0" y="289655"/>
            <a:ext cx="4274199" cy="1555169"/>
          </a:xfrm>
        </p:spPr>
        <p:txBody>
          <a:bodyPr/>
          <a:lstStyle/>
          <a:p>
            <a:r>
              <a:rPr lang="fr-FR" sz="4000" dirty="0" err="1" smtClean="0"/>
              <a:t>Explanation</a:t>
            </a:r>
            <a:r>
              <a:rPr lang="fr-FR" sz="4000" dirty="0" smtClean="0"/>
              <a:t> for the AMOC </a:t>
            </a:r>
            <a:r>
              <a:rPr lang="fr-FR" sz="4000" dirty="0" err="1" smtClean="0"/>
              <a:t>spread</a:t>
            </a:r>
            <a:endParaRPr lang="fr-FR" sz="4000" dirty="0"/>
          </a:p>
        </p:txBody>
      </p:sp>
      <p:sp>
        <p:nvSpPr>
          <p:cNvPr id="9" name="Rectangle 8"/>
          <p:cNvSpPr/>
          <p:nvPr/>
        </p:nvSpPr>
        <p:spPr>
          <a:xfrm>
            <a:off x="4274199" y="3530600"/>
            <a:ext cx="4869801" cy="3289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68000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74199" y="0"/>
            <a:ext cx="4869801" cy="6858000"/>
          </a:xfrm>
          <a:prstGeom prst="rect">
            <a:avLst/>
          </a:prstGeom>
        </p:spPr>
      </p:pic>
      <p:sp>
        <p:nvSpPr>
          <p:cNvPr id="3" name="Espace réservé du contenu 2"/>
          <p:cNvSpPr>
            <a:spLocks noGrp="1"/>
          </p:cNvSpPr>
          <p:nvPr>
            <p:ph idx="1"/>
          </p:nvPr>
        </p:nvSpPr>
        <p:spPr>
          <a:xfrm>
            <a:off x="35496" y="2235657"/>
            <a:ext cx="4166695" cy="3641615"/>
          </a:xfrm>
        </p:spPr>
        <p:txBody>
          <a:bodyPr>
            <a:normAutofit/>
          </a:bodyPr>
          <a:lstStyle/>
          <a:p>
            <a:r>
              <a:rPr lang="fr-FR" dirty="0" smtClean="0"/>
              <a:t>AMOC </a:t>
            </a:r>
            <a:r>
              <a:rPr lang="fr-FR" dirty="0" err="1" smtClean="0"/>
              <a:t>weakening</a:t>
            </a:r>
            <a:r>
              <a:rPr lang="fr-FR" dirty="0" smtClean="0"/>
              <a:t> </a:t>
            </a:r>
            <a:r>
              <a:rPr lang="fr-FR" dirty="0" err="1" smtClean="0"/>
              <a:t>depends</a:t>
            </a:r>
            <a:r>
              <a:rPr lang="fr-FR" dirty="0" smtClean="0"/>
              <a:t> on the </a:t>
            </a:r>
            <a:r>
              <a:rPr lang="fr-FR" dirty="0" err="1" smtClean="0"/>
              <a:t>fresh</a:t>
            </a:r>
            <a:r>
              <a:rPr lang="fr-FR" dirty="0" smtClean="0"/>
              <a:t> water </a:t>
            </a:r>
            <a:r>
              <a:rPr lang="fr-FR" dirty="0" err="1" smtClean="0"/>
              <a:t>leakage</a:t>
            </a:r>
            <a:r>
              <a:rPr lang="fr-FR" dirty="0" smtClean="0"/>
              <a:t> </a:t>
            </a:r>
            <a:r>
              <a:rPr lang="fr-FR" dirty="0" err="1" smtClean="0"/>
              <a:t>intensity</a:t>
            </a:r>
            <a:endParaRPr lang="fr-FR" dirty="0" smtClean="0"/>
          </a:p>
          <a:p>
            <a:r>
              <a:rPr lang="fr-FR" dirty="0" smtClean="0"/>
              <a:t>This </a:t>
            </a:r>
            <a:r>
              <a:rPr lang="fr-FR" dirty="0" err="1" smtClean="0"/>
              <a:t>intensity</a:t>
            </a:r>
            <a:r>
              <a:rPr lang="fr-FR" dirty="0" smtClean="0"/>
              <a:t> </a:t>
            </a:r>
            <a:r>
              <a:rPr lang="fr-FR" dirty="0" err="1" smtClean="0"/>
              <a:t>depends</a:t>
            </a:r>
            <a:r>
              <a:rPr lang="fr-FR" dirty="0" smtClean="0"/>
              <a:t> on  the gyre </a:t>
            </a:r>
            <a:r>
              <a:rPr lang="fr-FR" dirty="0" err="1" smtClean="0"/>
              <a:t>asymmetry</a:t>
            </a:r>
            <a:r>
              <a:rPr lang="fr-FR" dirty="0" smtClean="0"/>
              <a:t> in control simulations (</a:t>
            </a:r>
            <a:r>
              <a:rPr lang="fr-FR" dirty="0" err="1" smtClean="0"/>
              <a:t>influencing</a:t>
            </a:r>
            <a:r>
              <a:rPr lang="fr-FR" dirty="0" smtClean="0"/>
              <a:t> the FW </a:t>
            </a:r>
            <a:r>
              <a:rPr lang="fr-FR" dirty="0" err="1" smtClean="0"/>
              <a:t>leakage</a:t>
            </a:r>
            <a:r>
              <a:rPr lang="fr-FR" dirty="0" smtClean="0"/>
              <a:t> </a:t>
            </a:r>
            <a:r>
              <a:rPr lang="fr-FR" dirty="0" err="1" smtClean="0"/>
              <a:t>towards</a:t>
            </a:r>
            <a:r>
              <a:rPr lang="fr-FR" dirty="0" smtClean="0"/>
              <a:t> the subtropical gyre)</a:t>
            </a:r>
            <a:endParaRPr lang="fr-FR" dirty="0"/>
          </a:p>
        </p:txBody>
      </p:sp>
      <p:sp>
        <p:nvSpPr>
          <p:cNvPr id="7" name="Titre 1"/>
          <p:cNvSpPr>
            <a:spLocks noGrp="1"/>
          </p:cNvSpPr>
          <p:nvPr>
            <p:ph type="title"/>
          </p:nvPr>
        </p:nvSpPr>
        <p:spPr>
          <a:xfrm>
            <a:off x="0" y="289655"/>
            <a:ext cx="4274199" cy="1555169"/>
          </a:xfrm>
        </p:spPr>
        <p:txBody>
          <a:bodyPr/>
          <a:lstStyle/>
          <a:p>
            <a:r>
              <a:rPr lang="fr-FR" sz="4000" dirty="0" err="1" smtClean="0"/>
              <a:t>Explanation</a:t>
            </a:r>
            <a:r>
              <a:rPr lang="fr-FR" sz="4000" dirty="0" smtClean="0"/>
              <a:t> for the AMOC </a:t>
            </a:r>
            <a:r>
              <a:rPr lang="fr-FR" sz="4000" dirty="0" err="1" smtClean="0"/>
              <a:t>spread</a:t>
            </a:r>
            <a:endParaRPr lang="fr-FR" sz="4000" dirty="0"/>
          </a:p>
        </p:txBody>
      </p:sp>
    </p:spTree>
    <p:extLst>
      <p:ext uri="{BB962C8B-B14F-4D97-AF65-F5344CB8AC3E}">
        <p14:creationId xmlns:p14="http://schemas.microsoft.com/office/powerpoint/2010/main" val="2476253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Summary</a:t>
            </a:r>
            <a:r>
              <a:rPr lang="fr-FR" dirty="0"/>
              <a:t> </a:t>
            </a:r>
            <a:r>
              <a:rPr lang="fr-FR" dirty="0" err="1"/>
              <a:t>scheme</a:t>
            </a:r>
            <a:r>
              <a:rPr lang="fr-FR" dirty="0"/>
              <a:t> </a:t>
            </a:r>
            <a:r>
              <a:rPr lang="fr-FR" dirty="0" smtClean="0"/>
              <a:t>for AMOC </a:t>
            </a:r>
            <a:r>
              <a:rPr lang="fr-FR" dirty="0" err="1" smtClean="0"/>
              <a:t>response</a:t>
            </a:r>
            <a:endParaRPr lang="fr-FR" dirty="0"/>
          </a:p>
        </p:txBody>
      </p:sp>
      <p:sp>
        <p:nvSpPr>
          <p:cNvPr id="13" name="Titre 1"/>
          <p:cNvSpPr txBox="1">
            <a:spLocks/>
          </p:cNvSpPr>
          <p:nvPr/>
        </p:nvSpPr>
        <p:spPr>
          <a:xfrm>
            <a:off x="-635064" y="1503150"/>
            <a:ext cx="8558651"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fr-FR" dirty="0"/>
          </a:p>
        </p:txBody>
      </p:sp>
      <p:cxnSp>
        <p:nvCxnSpPr>
          <p:cNvPr id="14" name="Connecteur droit 13"/>
          <p:cNvCxnSpPr/>
          <p:nvPr/>
        </p:nvCxnSpPr>
        <p:spPr>
          <a:xfrm>
            <a:off x="661301" y="2971216"/>
            <a:ext cx="79302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er 22"/>
          <p:cNvGrpSpPr>
            <a:grpSpLocks noChangeAspect="1"/>
          </p:cNvGrpSpPr>
          <p:nvPr/>
        </p:nvGrpSpPr>
        <p:grpSpPr>
          <a:xfrm>
            <a:off x="5624142" y="2528439"/>
            <a:ext cx="221026" cy="442777"/>
            <a:chOff x="7791391" y="3056086"/>
            <a:chExt cx="317526" cy="474745"/>
          </a:xfrm>
        </p:grpSpPr>
        <p:sp>
          <p:nvSpPr>
            <p:cNvPr id="24" name="Forme libre 23"/>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er 28"/>
          <p:cNvGrpSpPr>
            <a:grpSpLocks noChangeAspect="1"/>
          </p:cNvGrpSpPr>
          <p:nvPr/>
        </p:nvGrpSpPr>
        <p:grpSpPr>
          <a:xfrm>
            <a:off x="5908822" y="2519747"/>
            <a:ext cx="221026" cy="442777"/>
            <a:chOff x="7791391" y="3056086"/>
            <a:chExt cx="317526" cy="474745"/>
          </a:xfrm>
        </p:grpSpPr>
        <p:sp>
          <p:nvSpPr>
            <p:cNvPr id="30" name="Forme libre 29"/>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1" name="Connecteur droit avec flèche 30"/>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er 31"/>
          <p:cNvGrpSpPr>
            <a:grpSpLocks noChangeAspect="1"/>
          </p:cNvGrpSpPr>
          <p:nvPr/>
        </p:nvGrpSpPr>
        <p:grpSpPr>
          <a:xfrm>
            <a:off x="6206730" y="2511056"/>
            <a:ext cx="221026" cy="442777"/>
            <a:chOff x="7791391" y="3056086"/>
            <a:chExt cx="317526" cy="474745"/>
          </a:xfrm>
        </p:grpSpPr>
        <p:sp>
          <p:nvSpPr>
            <p:cNvPr id="33" name="Forme libre 32"/>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avec flèche 33"/>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5" name="Grouper 34"/>
          <p:cNvGrpSpPr>
            <a:grpSpLocks noChangeAspect="1"/>
          </p:cNvGrpSpPr>
          <p:nvPr/>
        </p:nvGrpSpPr>
        <p:grpSpPr>
          <a:xfrm>
            <a:off x="6996686" y="2499860"/>
            <a:ext cx="221026" cy="442777"/>
            <a:chOff x="7791391" y="3056086"/>
            <a:chExt cx="317526" cy="474745"/>
          </a:xfrm>
        </p:grpSpPr>
        <p:sp>
          <p:nvSpPr>
            <p:cNvPr id="36" name="Forme libre 35"/>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7" name="Connecteur droit avec flèche 36"/>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er 37"/>
          <p:cNvGrpSpPr>
            <a:grpSpLocks noChangeAspect="1"/>
          </p:cNvGrpSpPr>
          <p:nvPr/>
        </p:nvGrpSpPr>
        <p:grpSpPr>
          <a:xfrm>
            <a:off x="7281366" y="2491169"/>
            <a:ext cx="221026" cy="442777"/>
            <a:chOff x="7791391" y="3056086"/>
            <a:chExt cx="317526" cy="474745"/>
          </a:xfrm>
        </p:grpSpPr>
        <p:sp>
          <p:nvSpPr>
            <p:cNvPr id="39" name="Forme libre 38"/>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0" name="Connecteur droit avec flèche 39"/>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er 40"/>
          <p:cNvGrpSpPr>
            <a:grpSpLocks noChangeAspect="1"/>
          </p:cNvGrpSpPr>
          <p:nvPr/>
        </p:nvGrpSpPr>
        <p:grpSpPr>
          <a:xfrm>
            <a:off x="7579274" y="2482477"/>
            <a:ext cx="221026" cy="442777"/>
            <a:chOff x="7791391" y="3056086"/>
            <a:chExt cx="317526" cy="474745"/>
          </a:xfrm>
        </p:grpSpPr>
        <p:sp>
          <p:nvSpPr>
            <p:cNvPr id="42" name="Forme libre 41"/>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4"/>
          <p:cNvGrpSpPr/>
          <p:nvPr/>
        </p:nvGrpSpPr>
        <p:grpSpPr>
          <a:xfrm>
            <a:off x="1402081" y="3347502"/>
            <a:ext cx="6254806" cy="2164567"/>
            <a:chOff x="1402081" y="3347502"/>
            <a:chExt cx="6254806" cy="2164567"/>
          </a:xfrm>
        </p:grpSpPr>
        <p:cxnSp>
          <p:nvCxnSpPr>
            <p:cNvPr id="17" name="Connecteur droit avec flèche 16"/>
            <p:cNvCxnSpPr/>
            <p:nvPr/>
          </p:nvCxnSpPr>
          <p:spPr>
            <a:xfrm flipV="1">
              <a:off x="1402081" y="3347502"/>
              <a:ext cx="4285939" cy="3616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6175522"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7355483"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278350" y="3374974"/>
              <a:ext cx="4378537" cy="0"/>
            </a:xfrm>
            <a:prstGeom prst="straightConnector1">
              <a:avLst/>
            </a:prstGeom>
            <a:ln w="1174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H="1">
              <a:off x="1891609" y="5512069"/>
              <a:ext cx="5498219" cy="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62" name="ZoneTexte 61"/>
          <p:cNvSpPr txBox="1"/>
          <p:nvPr/>
        </p:nvSpPr>
        <p:spPr>
          <a:xfrm>
            <a:off x="5383619" y="2113144"/>
            <a:ext cx="1575366" cy="369332"/>
          </a:xfrm>
          <a:prstGeom prst="rect">
            <a:avLst/>
          </a:prstGeom>
          <a:noFill/>
        </p:spPr>
        <p:txBody>
          <a:bodyPr wrap="square" rtlCol="0">
            <a:spAutoFit/>
          </a:bodyPr>
          <a:lstStyle/>
          <a:p>
            <a:r>
              <a:rPr lang="fr-FR" dirty="0" err="1" smtClean="0"/>
              <a:t>Subpolar</a:t>
            </a:r>
            <a:endParaRPr lang="fr-FR" dirty="0"/>
          </a:p>
        </p:txBody>
      </p:sp>
      <p:sp>
        <p:nvSpPr>
          <p:cNvPr id="63" name="ZoneTexte 62"/>
          <p:cNvSpPr txBox="1"/>
          <p:nvPr/>
        </p:nvSpPr>
        <p:spPr>
          <a:xfrm>
            <a:off x="6765509" y="2116324"/>
            <a:ext cx="1575366" cy="369332"/>
          </a:xfrm>
          <a:prstGeom prst="rect">
            <a:avLst/>
          </a:prstGeom>
          <a:noFill/>
        </p:spPr>
        <p:txBody>
          <a:bodyPr wrap="square" rtlCol="0">
            <a:spAutoFit/>
          </a:bodyPr>
          <a:lstStyle/>
          <a:p>
            <a:r>
              <a:rPr lang="fr-FR" dirty="0" err="1" smtClean="0"/>
              <a:t>Nordic</a:t>
            </a:r>
            <a:r>
              <a:rPr lang="fr-FR" dirty="0" smtClean="0"/>
              <a:t> </a:t>
            </a:r>
            <a:r>
              <a:rPr lang="fr-FR" dirty="0" err="1" smtClean="0"/>
              <a:t>Seas</a:t>
            </a:r>
            <a:endParaRPr lang="fr-FR" dirty="0"/>
          </a:p>
        </p:txBody>
      </p:sp>
      <p:pic>
        <p:nvPicPr>
          <p:cNvPr id="44" name="Image 43"/>
          <p:cNvPicPr>
            <a:picLocks noChangeAspect="1"/>
          </p:cNvPicPr>
          <p:nvPr/>
        </p:nvPicPr>
        <p:blipFill>
          <a:blip r:embed="rId2"/>
          <a:stretch>
            <a:fillRect/>
          </a:stretch>
        </p:blipFill>
        <p:spPr>
          <a:xfrm>
            <a:off x="6525935" y="1223749"/>
            <a:ext cx="829548" cy="979327"/>
          </a:xfrm>
          <a:prstGeom prst="rect">
            <a:avLst/>
          </a:prstGeom>
        </p:spPr>
      </p:pic>
      <p:cxnSp>
        <p:nvCxnSpPr>
          <p:cNvPr id="4" name="Connecteur droit 3"/>
          <p:cNvCxnSpPr/>
          <p:nvPr/>
        </p:nvCxnSpPr>
        <p:spPr>
          <a:xfrm>
            <a:off x="5434548"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3549803"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3549803" y="2150415"/>
            <a:ext cx="1575366" cy="369332"/>
          </a:xfrm>
          <a:prstGeom prst="rect">
            <a:avLst/>
          </a:prstGeom>
          <a:noFill/>
        </p:spPr>
        <p:txBody>
          <a:bodyPr wrap="square" rtlCol="0">
            <a:spAutoFit/>
          </a:bodyPr>
          <a:lstStyle/>
          <a:p>
            <a:r>
              <a:rPr lang="fr-FR" dirty="0" smtClean="0"/>
              <a:t>Subtropical</a:t>
            </a:r>
            <a:endParaRPr lang="fr-FR" dirty="0"/>
          </a:p>
        </p:txBody>
      </p:sp>
    </p:spTree>
    <p:extLst>
      <p:ext uri="{BB962C8B-B14F-4D97-AF65-F5344CB8AC3E}">
        <p14:creationId xmlns:p14="http://schemas.microsoft.com/office/powerpoint/2010/main" val="1910048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Summary</a:t>
            </a:r>
            <a:r>
              <a:rPr lang="fr-FR" dirty="0"/>
              <a:t> </a:t>
            </a:r>
            <a:r>
              <a:rPr lang="fr-FR" dirty="0" err="1"/>
              <a:t>scheme</a:t>
            </a:r>
            <a:r>
              <a:rPr lang="fr-FR" dirty="0"/>
              <a:t> </a:t>
            </a:r>
            <a:r>
              <a:rPr lang="fr-FR" dirty="0" smtClean="0"/>
              <a:t>for AMOC </a:t>
            </a:r>
            <a:r>
              <a:rPr lang="fr-FR" dirty="0" err="1" smtClean="0"/>
              <a:t>response</a:t>
            </a:r>
            <a:endParaRPr lang="fr-FR" dirty="0"/>
          </a:p>
        </p:txBody>
      </p:sp>
      <p:cxnSp>
        <p:nvCxnSpPr>
          <p:cNvPr id="14" name="Connecteur droit 13"/>
          <p:cNvCxnSpPr/>
          <p:nvPr/>
        </p:nvCxnSpPr>
        <p:spPr>
          <a:xfrm>
            <a:off x="661301" y="2971216"/>
            <a:ext cx="79302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er 2"/>
          <p:cNvGrpSpPr/>
          <p:nvPr/>
        </p:nvGrpSpPr>
        <p:grpSpPr>
          <a:xfrm>
            <a:off x="5763843" y="2638057"/>
            <a:ext cx="539999" cy="323997"/>
            <a:chOff x="5624142" y="2511056"/>
            <a:chExt cx="803614" cy="460160"/>
          </a:xfrm>
        </p:grpSpPr>
        <p:grpSp>
          <p:nvGrpSpPr>
            <p:cNvPr id="23" name="Grouper 22"/>
            <p:cNvGrpSpPr>
              <a:grpSpLocks noChangeAspect="1"/>
            </p:cNvGrpSpPr>
            <p:nvPr/>
          </p:nvGrpSpPr>
          <p:grpSpPr>
            <a:xfrm>
              <a:off x="5624142" y="2528439"/>
              <a:ext cx="221026" cy="442777"/>
              <a:chOff x="7791391" y="3056086"/>
              <a:chExt cx="317526" cy="474745"/>
            </a:xfrm>
          </p:grpSpPr>
          <p:sp>
            <p:nvSpPr>
              <p:cNvPr id="24" name="Forme libre 23"/>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er 28"/>
            <p:cNvGrpSpPr>
              <a:grpSpLocks noChangeAspect="1"/>
            </p:cNvGrpSpPr>
            <p:nvPr/>
          </p:nvGrpSpPr>
          <p:grpSpPr>
            <a:xfrm>
              <a:off x="5908822" y="2519747"/>
              <a:ext cx="221026" cy="442777"/>
              <a:chOff x="7791391" y="3056086"/>
              <a:chExt cx="317526" cy="474745"/>
            </a:xfrm>
          </p:grpSpPr>
          <p:sp>
            <p:nvSpPr>
              <p:cNvPr id="30" name="Forme libre 29"/>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1" name="Connecteur droit avec flèche 30"/>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er 31"/>
            <p:cNvGrpSpPr>
              <a:grpSpLocks noChangeAspect="1"/>
            </p:cNvGrpSpPr>
            <p:nvPr/>
          </p:nvGrpSpPr>
          <p:grpSpPr>
            <a:xfrm>
              <a:off x="6206730" y="2511056"/>
              <a:ext cx="221026" cy="442777"/>
              <a:chOff x="7791391" y="3056086"/>
              <a:chExt cx="317526" cy="474745"/>
            </a:xfrm>
          </p:grpSpPr>
          <p:sp>
            <p:nvSpPr>
              <p:cNvPr id="33" name="Forme libre 32"/>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avec flèche 33"/>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5" name="Grouper 34"/>
          <p:cNvGrpSpPr>
            <a:grpSpLocks noChangeAspect="1"/>
          </p:cNvGrpSpPr>
          <p:nvPr/>
        </p:nvGrpSpPr>
        <p:grpSpPr>
          <a:xfrm>
            <a:off x="6996686" y="2499860"/>
            <a:ext cx="221026" cy="442777"/>
            <a:chOff x="7791391" y="3056086"/>
            <a:chExt cx="317526" cy="474745"/>
          </a:xfrm>
        </p:grpSpPr>
        <p:sp>
          <p:nvSpPr>
            <p:cNvPr id="36" name="Forme libre 35"/>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7" name="Connecteur droit avec flèche 36"/>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er 37"/>
          <p:cNvGrpSpPr>
            <a:grpSpLocks noChangeAspect="1"/>
          </p:cNvGrpSpPr>
          <p:nvPr/>
        </p:nvGrpSpPr>
        <p:grpSpPr>
          <a:xfrm>
            <a:off x="7281366" y="2491169"/>
            <a:ext cx="221026" cy="442777"/>
            <a:chOff x="7791391" y="3056086"/>
            <a:chExt cx="317526" cy="474745"/>
          </a:xfrm>
        </p:grpSpPr>
        <p:sp>
          <p:nvSpPr>
            <p:cNvPr id="39" name="Forme libre 38"/>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0" name="Connecteur droit avec flèche 39"/>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er 40"/>
          <p:cNvGrpSpPr>
            <a:grpSpLocks noChangeAspect="1"/>
          </p:cNvGrpSpPr>
          <p:nvPr/>
        </p:nvGrpSpPr>
        <p:grpSpPr>
          <a:xfrm>
            <a:off x="7579274" y="2482477"/>
            <a:ext cx="221026" cy="442777"/>
            <a:chOff x="7791391" y="3056086"/>
            <a:chExt cx="317526" cy="474745"/>
          </a:xfrm>
        </p:grpSpPr>
        <p:sp>
          <p:nvSpPr>
            <p:cNvPr id="42" name="Forme libre 41"/>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4"/>
          <p:cNvGrpSpPr/>
          <p:nvPr/>
        </p:nvGrpSpPr>
        <p:grpSpPr>
          <a:xfrm>
            <a:off x="1402081" y="3347502"/>
            <a:ext cx="6254806" cy="2164567"/>
            <a:chOff x="1402081" y="3347502"/>
            <a:chExt cx="6254806" cy="2164567"/>
          </a:xfrm>
        </p:grpSpPr>
        <p:cxnSp>
          <p:nvCxnSpPr>
            <p:cNvPr id="17" name="Connecteur droit avec flèche 16"/>
            <p:cNvCxnSpPr/>
            <p:nvPr/>
          </p:nvCxnSpPr>
          <p:spPr>
            <a:xfrm flipV="1">
              <a:off x="1402081" y="3347502"/>
              <a:ext cx="4285939" cy="3616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6175522"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7355483"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278350" y="3374974"/>
              <a:ext cx="4378537" cy="0"/>
            </a:xfrm>
            <a:prstGeom prst="straightConnector1">
              <a:avLst/>
            </a:prstGeom>
            <a:ln w="1174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H="1">
              <a:off x="1891609" y="5512069"/>
              <a:ext cx="5498219" cy="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62" name="ZoneTexte 61"/>
          <p:cNvSpPr txBox="1"/>
          <p:nvPr/>
        </p:nvSpPr>
        <p:spPr>
          <a:xfrm>
            <a:off x="5383619" y="2113144"/>
            <a:ext cx="1575366" cy="369332"/>
          </a:xfrm>
          <a:prstGeom prst="rect">
            <a:avLst/>
          </a:prstGeom>
          <a:noFill/>
        </p:spPr>
        <p:txBody>
          <a:bodyPr wrap="square" rtlCol="0">
            <a:spAutoFit/>
          </a:bodyPr>
          <a:lstStyle/>
          <a:p>
            <a:r>
              <a:rPr lang="fr-FR" dirty="0" err="1" smtClean="0"/>
              <a:t>Subpolar</a:t>
            </a:r>
            <a:endParaRPr lang="fr-FR" dirty="0"/>
          </a:p>
        </p:txBody>
      </p:sp>
      <p:sp>
        <p:nvSpPr>
          <p:cNvPr id="63" name="ZoneTexte 62"/>
          <p:cNvSpPr txBox="1"/>
          <p:nvPr/>
        </p:nvSpPr>
        <p:spPr>
          <a:xfrm>
            <a:off x="6765509" y="2116324"/>
            <a:ext cx="1575366" cy="369332"/>
          </a:xfrm>
          <a:prstGeom prst="rect">
            <a:avLst/>
          </a:prstGeom>
          <a:noFill/>
        </p:spPr>
        <p:txBody>
          <a:bodyPr wrap="square" rtlCol="0">
            <a:spAutoFit/>
          </a:bodyPr>
          <a:lstStyle/>
          <a:p>
            <a:r>
              <a:rPr lang="fr-FR" dirty="0" err="1" smtClean="0"/>
              <a:t>Nordic</a:t>
            </a:r>
            <a:r>
              <a:rPr lang="fr-FR" dirty="0" smtClean="0"/>
              <a:t> </a:t>
            </a:r>
            <a:r>
              <a:rPr lang="fr-FR" dirty="0" err="1" smtClean="0"/>
              <a:t>Seas</a:t>
            </a:r>
            <a:endParaRPr lang="fr-FR" dirty="0"/>
          </a:p>
        </p:txBody>
      </p:sp>
      <p:pic>
        <p:nvPicPr>
          <p:cNvPr id="44" name="Image 43"/>
          <p:cNvPicPr>
            <a:picLocks noChangeAspect="1"/>
          </p:cNvPicPr>
          <p:nvPr/>
        </p:nvPicPr>
        <p:blipFill>
          <a:blip r:embed="rId2"/>
          <a:stretch>
            <a:fillRect/>
          </a:stretch>
        </p:blipFill>
        <p:spPr>
          <a:xfrm>
            <a:off x="6525935" y="1223749"/>
            <a:ext cx="829548" cy="979327"/>
          </a:xfrm>
          <a:prstGeom prst="rect">
            <a:avLst/>
          </a:prstGeom>
        </p:spPr>
      </p:pic>
      <p:cxnSp>
        <p:nvCxnSpPr>
          <p:cNvPr id="4" name="Connecteur droit 3"/>
          <p:cNvCxnSpPr/>
          <p:nvPr/>
        </p:nvCxnSpPr>
        <p:spPr>
          <a:xfrm>
            <a:off x="5434548"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3549803"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3549803" y="2150415"/>
            <a:ext cx="1575366" cy="369332"/>
          </a:xfrm>
          <a:prstGeom prst="rect">
            <a:avLst/>
          </a:prstGeom>
          <a:noFill/>
        </p:spPr>
        <p:txBody>
          <a:bodyPr wrap="square" rtlCol="0">
            <a:spAutoFit/>
          </a:bodyPr>
          <a:lstStyle/>
          <a:p>
            <a:r>
              <a:rPr lang="fr-FR" dirty="0" smtClean="0"/>
              <a:t>Subtropical</a:t>
            </a:r>
            <a:endParaRPr lang="fr-FR" dirty="0"/>
          </a:p>
        </p:txBody>
      </p:sp>
    </p:spTree>
    <p:extLst>
      <p:ext uri="{BB962C8B-B14F-4D97-AF65-F5344CB8AC3E}">
        <p14:creationId xmlns:p14="http://schemas.microsoft.com/office/powerpoint/2010/main" val="4360645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Summary</a:t>
            </a:r>
            <a:r>
              <a:rPr lang="fr-FR" dirty="0"/>
              <a:t> </a:t>
            </a:r>
            <a:r>
              <a:rPr lang="fr-FR" dirty="0" err="1"/>
              <a:t>scheme</a:t>
            </a:r>
            <a:r>
              <a:rPr lang="fr-FR" dirty="0"/>
              <a:t> </a:t>
            </a:r>
            <a:r>
              <a:rPr lang="fr-FR" dirty="0" smtClean="0"/>
              <a:t>for AMOC </a:t>
            </a:r>
            <a:r>
              <a:rPr lang="fr-FR" dirty="0" err="1" smtClean="0"/>
              <a:t>response</a:t>
            </a:r>
            <a:endParaRPr lang="fr-FR" dirty="0"/>
          </a:p>
        </p:txBody>
      </p:sp>
      <p:cxnSp>
        <p:nvCxnSpPr>
          <p:cNvPr id="14" name="Connecteur droit 13"/>
          <p:cNvCxnSpPr/>
          <p:nvPr/>
        </p:nvCxnSpPr>
        <p:spPr>
          <a:xfrm>
            <a:off x="661301" y="2971216"/>
            <a:ext cx="79302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er 2"/>
          <p:cNvGrpSpPr/>
          <p:nvPr/>
        </p:nvGrpSpPr>
        <p:grpSpPr>
          <a:xfrm>
            <a:off x="5763843" y="2638057"/>
            <a:ext cx="539999" cy="323997"/>
            <a:chOff x="5624142" y="2511056"/>
            <a:chExt cx="803614" cy="460160"/>
          </a:xfrm>
        </p:grpSpPr>
        <p:grpSp>
          <p:nvGrpSpPr>
            <p:cNvPr id="23" name="Grouper 22"/>
            <p:cNvGrpSpPr>
              <a:grpSpLocks noChangeAspect="1"/>
            </p:cNvGrpSpPr>
            <p:nvPr/>
          </p:nvGrpSpPr>
          <p:grpSpPr>
            <a:xfrm>
              <a:off x="5624142" y="2528439"/>
              <a:ext cx="221026" cy="442777"/>
              <a:chOff x="7791391" y="3056086"/>
              <a:chExt cx="317526" cy="474745"/>
            </a:xfrm>
          </p:grpSpPr>
          <p:sp>
            <p:nvSpPr>
              <p:cNvPr id="24" name="Forme libre 23"/>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er 28"/>
            <p:cNvGrpSpPr>
              <a:grpSpLocks noChangeAspect="1"/>
            </p:cNvGrpSpPr>
            <p:nvPr/>
          </p:nvGrpSpPr>
          <p:grpSpPr>
            <a:xfrm>
              <a:off x="5908822" y="2519747"/>
              <a:ext cx="221026" cy="442777"/>
              <a:chOff x="7791391" y="3056086"/>
              <a:chExt cx="317526" cy="474745"/>
            </a:xfrm>
          </p:grpSpPr>
          <p:sp>
            <p:nvSpPr>
              <p:cNvPr id="30" name="Forme libre 29"/>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1" name="Connecteur droit avec flèche 30"/>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er 31"/>
            <p:cNvGrpSpPr>
              <a:grpSpLocks noChangeAspect="1"/>
            </p:cNvGrpSpPr>
            <p:nvPr/>
          </p:nvGrpSpPr>
          <p:grpSpPr>
            <a:xfrm>
              <a:off x="6206730" y="2511056"/>
              <a:ext cx="221026" cy="442777"/>
              <a:chOff x="7791391" y="3056086"/>
              <a:chExt cx="317526" cy="474745"/>
            </a:xfrm>
          </p:grpSpPr>
          <p:sp>
            <p:nvSpPr>
              <p:cNvPr id="33" name="Forme libre 32"/>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avec flèche 33"/>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5" name="Grouper 34"/>
          <p:cNvGrpSpPr>
            <a:grpSpLocks noChangeAspect="1"/>
          </p:cNvGrpSpPr>
          <p:nvPr/>
        </p:nvGrpSpPr>
        <p:grpSpPr>
          <a:xfrm>
            <a:off x="6996686" y="2499860"/>
            <a:ext cx="221026" cy="442777"/>
            <a:chOff x="7791391" y="3056086"/>
            <a:chExt cx="317526" cy="474745"/>
          </a:xfrm>
        </p:grpSpPr>
        <p:sp>
          <p:nvSpPr>
            <p:cNvPr id="36" name="Forme libre 35"/>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7" name="Connecteur droit avec flèche 36"/>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er 37"/>
          <p:cNvGrpSpPr>
            <a:grpSpLocks noChangeAspect="1"/>
          </p:cNvGrpSpPr>
          <p:nvPr/>
        </p:nvGrpSpPr>
        <p:grpSpPr>
          <a:xfrm>
            <a:off x="7281366" y="2491169"/>
            <a:ext cx="221026" cy="442777"/>
            <a:chOff x="7791391" y="3056086"/>
            <a:chExt cx="317526" cy="474745"/>
          </a:xfrm>
        </p:grpSpPr>
        <p:sp>
          <p:nvSpPr>
            <p:cNvPr id="39" name="Forme libre 38"/>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0" name="Connecteur droit avec flèche 39"/>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er 40"/>
          <p:cNvGrpSpPr>
            <a:grpSpLocks noChangeAspect="1"/>
          </p:cNvGrpSpPr>
          <p:nvPr/>
        </p:nvGrpSpPr>
        <p:grpSpPr>
          <a:xfrm>
            <a:off x="7579274" y="2482477"/>
            <a:ext cx="221026" cy="442777"/>
            <a:chOff x="7791391" y="3056086"/>
            <a:chExt cx="317526" cy="474745"/>
          </a:xfrm>
        </p:grpSpPr>
        <p:sp>
          <p:nvSpPr>
            <p:cNvPr id="42" name="Forme libre 41"/>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7" name="Connecteur droit avec flèche 16"/>
          <p:cNvCxnSpPr/>
          <p:nvPr/>
        </p:nvCxnSpPr>
        <p:spPr>
          <a:xfrm flipV="1">
            <a:off x="1402081" y="3347502"/>
            <a:ext cx="4285939" cy="3616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6175522" y="3347501"/>
            <a:ext cx="0" cy="212400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7355483"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278350" y="3374974"/>
            <a:ext cx="4378537" cy="0"/>
          </a:xfrm>
          <a:prstGeom prst="straightConnector1">
            <a:avLst/>
          </a:prstGeom>
          <a:ln w="1174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H="1">
            <a:off x="1891609" y="5512069"/>
            <a:ext cx="5498219" cy="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2" name="ZoneTexte 61"/>
          <p:cNvSpPr txBox="1"/>
          <p:nvPr/>
        </p:nvSpPr>
        <p:spPr>
          <a:xfrm>
            <a:off x="5383619" y="2113144"/>
            <a:ext cx="1575366" cy="369332"/>
          </a:xfrm>
          <a:prstGeom prst="rect">
            <a:avLst/>
          </a:prstGeom>
          <a:noFill/>
        </p:spPr>
        <p:txBody>
          <a:bodyPr wrap="square" rtlCol="0">
            <a:spAutoFit/>
          </a:bodyPr>
          <a:lstStyle/>
          <a:p>
            <a:r>
              <a:rPr lang="fr-FR" dirty="0" err="1" smtClean="0"/>
              <a:t>Subpolar</a:t>
            </a:r>
            <a:endParaRPr lang="fr-FR" dirty="0"/>
          </a:p>
        </p:txBody>
      </p:sp>
      <p:sp>
        <p:nvSpPr>
          <p:cNvPr id="63" name="ZoneTexte 62"/>
          <p:cNvSpPr txBox="1"/>
          <p:nvPr/>
        </p:nvSpPr>
        <p:spPr>
          <a:xfrm>
            <a:off x="6765509" y="2116324"/>
            <a:ext cx="1575366" cy="369332"/>
          </a:xfrm>
          <a:prstGeom prst="rect">
            <a:avLst/>
          </a:prstGeom>
          <a:noFill/>
        </p:spPr>
        <p:txBody>
          <a:bodyPr wrap="square" rtlCol="0">
            <a:spAutoFit/>
          </a:bodyPr>
          <a:lstStyle/>
          <a:p>
            <a:r>
              <a:rPr lang="fr-FR" dirty="0" err="1" smtClean="0"/>
              <a:t>Nordic</a:t>
            </a:r>
            <a:r>
              <a:rPr lang="fr-FR" dirty="0" smtClean="0"/>
              <a:t> </a:t>
            </a:r>
            <a:r>
              <a:rPr lang="fr-FR" dirty="0" err="1" smtClean="0"/>
              <a:t>Seas</a:t>
            </a:r>
            <a:endParaRPr lang="fr-FR" dirty="0"/>
          </a:p>
        </p:txBody>
      </p:sp>
      <p:pic>
        <p:nvPicPr>
          <p:cNvPr id="44" name="Image 43"/>
          <p:cNvPicPr>
            <a:picLocks noChangeAspect="1"/>
          </p:cNvPicPr>
          <p:nvPr/>
        </p:nvPicPr>
        <p:blipFill>
          <a:blip r:embed="rId2"/>
          <a:stretch>
            <a:fillRect/>
          </a:stretch>
        </p:blipFill>
        <p:spPr>
          <a:xfrm>
            <a:off x="6525935" y="1223749"/>
            <a:ext cx="829548" cy="979327"/>
          </a:xfrm>
          <a:prstGeom prst="rect">
            <a:avLst/>
          </a:prstGeom>
        </p:spPr>
      </p:pic>
      <p:cxnSp>
        <p:nvCxnSpPr>
          <p:cNvPr id="4" name="Connecteur droit 3"/>
          <p:cNvCxnSpPr/>
          <p:nvPr/>
        </p:nvCxnSpPr>
        <p:spPr>
          <a:xfrm>
            <a:off x="5434548"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3549803"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3549803" y="2150415"/>
            <a:ext cx="1575366" cy="369332"/>
          </a:xfrm>
          <a:prstGeom prst="rect">
            <a:avLst/>
          </a:prstGeom>
          <a:noFill/>
        </p:spPr>
        <p:txBody>
          <a:bodyPr wrap="square" rtlCol="0">
            <a:spAutoFit/>
          </a:bodyPr>
          <a:lstStyle/>
          <a:p>
            <a:r>
              <a:rPr lang="fr-FR" dirty="0" smtClean="0"/>
              <a:t>Subtropical</a:t>
            </a:r>
            <a:endParaRPr lang="fr-FR" dirty="0"/>
          </a:p>
        </p:txBody>
      </p:sp>
    </p:spTree>
    <p:extLst>
      <p:ext uri="{BB962C8B-B14F-4D97-AF65-F5344CB8AC3E}">
        <p14:creationId xmlns:p14="http://schemas.microsoft.com/office/powerpoint/2010/main" val="40203166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Summary</a:t>
            </a:r>
            <a:r>
              <a:rPr lang="fr-FR" dirty="0"/>
              <a:t> </a:t>
            </a:r>
            <a:r>
              <a:rPr lang="fr-FR" dirty="0" err="1"/>
              <a:t>scheme</a:t>
            </a:r>
            <a:r>
              <a:rPr lang="fr-FR" dirty="0"/>
              <a:t> </a:t>
            </a:r>
            <a:r>
              <a:rPr lang="fr-FR" dirty="0" smtClean="0"/>
              <a:t>for AMOC </a:t>
            </a:r>
            <a:r>
              <a:rPr lang="fr-FR" dirty="0" err="1" smtClean="0"/>
              <a:t>response</a:t>
            </a:r>
            <a:endParaRPr lang="fr-FR" dirty="0"/>
          </a:p>
        </p:txBody>
      </p:sp>
      <p:cxnSp>
        <p:nvCxnSpPr>
          <p:cNvPr id="14" name="Connecteur droit 13"/>
          <p:cNvCxnSpPr/>
          <p:nvPr/>
        </p:nvCxnSpPr>
        <p:spPr>
          <a:xfrm>
            <a:off x="661301" y="2971216"/>
            <a:ext cx="79302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er 2"/>
          <p:cNvGrpSpPr/>
          <p:nvPr/>
        </p:nvGrpSpPr>
        <p:grpSpPr>
          <a:xfrm>
            <a:off x="5763843" y="2638057"/>
            <a:ext cx="539999" cy="323997"/>
            <a:chOff x="5624142" y="2511056"/>
            <a:chExt cx="803614" cy="460160"/>
          </a:xfrm>
        </p:grpSpPr>
        <p:grpSp>
          <p:nvGrpSpPr>
            <p:cNvPr id="23" name="Grouper 22"/>
            <p:cNvGrpSpPr>
              <a:grpSpLocks noChangeAspect="1"/>
            </p:cNvGrpSpPr>
            <p:nvPr/>
          </p:nvGrpSpPr>
          <p:grpSpPr>
            <a:xfrm>
              <a:off x="5624142" y="2528439"/>
              <a:ext cx="221026" cy="442777"/>
              <a:chOff x="7791391" y="3056086"/>
              <a:chExt cx="317526" cy="474745"/>
            </a:xfrm>
          </p:grpSpPr>
          <p:sp>
            <p:nvSpPr>
              <p:cNvPr id="24" name="Forme libre 23"/>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er 28"/>
            <p:cNvGrpSpPr>
              <a:grpSpLocks noChangeAspect="1"/>
            </p:cNvGrpSpPr>
            <p:nvPr/>
          </p:nvGrpSpPr>
          <p:grpSpPr>
            <a:xfrm>
              <a:off x="5908822" y="2519747"/>
              <a:ext cx="221026" cy="442777"/>
              <a:chOff x="7791391" y="3056086"/>
              <a:chExt cx="317526" cy="474745"/>
            </a:xfrm>
          </p:grpSpPr>
          <p:sp>
            <p:nvSpPr>
              <p:cNvPr id="30" name="Forme libre 29"/>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1" name="Connecteur droit avec flèche 30"/>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er 31"/>
            <p:cNvGrpSpPr>
              <a:grpSpLocks noChangeAspect="1"/>
            </p:cNvGrpSpPr>
            <p:nvPr/>
          </p:nvGrpSpPr>
          <p:grpSpPr>
            <a:xfrm>
              <a:off x="6206730" y="2511056"/>
              <a:ext cx="221026" cy="442777"/>
              <a:chOff x="7791391" y="3056086"/>
              <a:chExt cx="317526" cy="474745"/>
            </a:xfrm>
          </p:grpSpPr>
          <p:sp>
            <p:nvSpPr>
              <p:cNvPr id="33" name="Forme libre 32"/>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avec flèche 33"/>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5" name="Grouper 34"/>
          <p:cNvGrpSpPr>
            <a:grpSpLocks noChangeAspect="1"/>
          </p:cNvGrpSpPr>
          <p:nvPr/>
        </p:nvGrpSpPr>
        <p:grpSpPr>
          <a:xfrm>
            <a:off x="6996686" y="2499860"/>
            <a:ext cx="221026" cy="442777"/>
            <a:chOff x="7791391" y="3056086"/>
            <a:chExt cx="317526" cy="474745"/>
          </a:xfrm>
        </p:grpSpPr>
        <p:sp>
          <p:nvSpPr>
            <p:cNvPr id="36" name="Forme libre 35"/>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7" name="Connecteur droit avec flèche 36"/>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er 37"/>
          <p:cNvGrpSpPr>
            <a:grpSpLocks noChangeAspect="1"/>
          </p:cNvGrpSpPr>
          <p:nvPr/>
        </p:nvGrpSpPr>
        <p:grpSpPr>
          <a:xfrm>
            <a:off x="7281366" y="2491169"/>
            <a:ext cx="221026" cy="442777"/>
            <a:chOff x="7791391" y="3056086"/>
            <a:chExt cx="317526" cy="474745"/>
          </a:xfrm>
        </p:grpSpPr>
        <p:sp>
          <p:nvSpPr>
            <p:cNvPr id="39" name="Forme libre 38"/>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0" name="Connecteur droit avec flèche 39"/>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er 40"/>
          <p:cNvGrpSpPr>
            <a:grpSpLocks noChangeAspect="1"/>
          </p:cNvGrpSpPr>
          <p:nvPr/>
        </p:nvGrpSpPr>
        <p:grpSpPr>
          <a:xfrm>
            <a:off x="7579274" y="2482477"/>
            <a:ext cx="221026" cy="442777"/>
            <a:chOff x="7791391" y="3056086"/>
            <a:chExt cx="317526" cy="474745"/>
          </a:xfrm>
        </p:grpSpPr>
        <p:sp>
          <p:nvSpPr>
            <p:cNvPr id="42" name="Forme libre 41"/>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4"/>
          <p:cNvGrpSpPr/>
          <p:nvPr/>
        </p:nvGrpSpPr>
        <p:grpSpPr>
          <a:xfrm>
            <a:off x="1402081" y="3347503"/>
            <a:ext cx="6254806" cy="1554698"/>
            <a:chOff x="1402081" y="3347502"/>
            <a:chExt cx="6254806" cy="2164567"/>
          </a:xfrm>
        </p:grpSpPr>
        <p:cxnSp>
          <p:nvCxnSpPr>
            <p:cNvPr id="17" name="Connecteur droit avec flèche 16"/>
            <p:cNvCxnSpPr/>
            <p:nvPr/>
          </p:nvCxnSpPr>
          <p:spPr>
            <a:xfrm flipV="1">
              <a:off x="1402081" y="3347502"/>
              <a:ext cx="4285939" cy="36160"/>
            </a:xfrm>
            <a:prstGeom prst="straightConnector1">
              <a:avLst/>
            </a:prstGeom>
            <a:ln w="952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6175522" y="3347502"/>
              <a:ext cx="0" cy="2164567"/>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7355483"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278350" y="3374974"/>
              <a:ext cx="4378537"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H="1">
              <a:off x="1891609" y="5512069"/>
              <a:ext cx="5498219" cy="0"/>
            </a:xfrm>
            <a:prstGeom prst="straightConnector1">
              <a:avLst/>
            </a:prstGeom>
            <a:ln w="952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62" name="ZoneTexte 61"/>
          <p:cNvSpPr txBox="1"/>
          <p:nvPr/>
        </p:nvSpPr>
        <p:spPr>
          <a:xfrm>
            <a:off x="5383619" y="2113144"/>
            <a:ext cx="1575366" cy="369332"/>
          </a:xfrm>
          <a:prstGeom prst="rect">
            <a:avLst/>
          </a:prstGeom>
          <a:noFill/>
        </p:spPr>
        <p:txBody>
          <a:bodyPr wrap="square" rtlCol="0">
            <a:spAutoFit/>
          </a:bodyPr>
          <a:lstStyle/>
          <a:p>
            <a:r>
              <a:rPr lang="fr-FR" dirty="0" err="1" smtClean="0"/>
              <a:t>Subpolar</a:t>
            </a:r>
            <a:endParaRPr lang="fr-FR" dirty="0"/>
          </a:p>
        </p:txBody>
      </p:sp>
      <p:sp>
        <p:nvSpPr>
          <p:cNvPr id="63" name="ZoneTexte 62"/>
          <p:cNvSpPr txBox="1"/>
          <p:nvPr/>
        </p:nvSpPr>
        <p:spPr>
          <a:xfrm>
            <a:off x="6765509" y="2116324"/>
            <a:ext cx="1575366" cy="369332"/>
          </a:xfrm>
          <a:prstGeom prst="rect">
            <a:avLst/>
          </a:prstGeom>
          <a:noFill/>
        </p:spPr>
        <p:txBody>
          <a:bodyPr wrap="square" rtlCol="0">
            <a:spAutoFit/>
          </a:bodyPr>
          <a:lstStyle/>
          <a:p>
            <a:r>
              <a:rPr lang="fr-FR" dirty="0" err="1" smtClean="0"/>
              <a:t>Nordic</a:t>
            </a:r>
            <a:r>
              <a:rPr lang="fr-FR" dirty="0" smtClean="0"/>
              <a:t> </a:t>
            </a:r>
            <a:r>
              <a:rPr lang="fr-FR" dirty="0" err="1" smtClean="0"/>
              <a:t>Seas</a:t>
            </a:r>
            <a:endParaRPr lang="fr-FR" dirty="0"/>
          </a:p>
        </p:txBody>
      </p:sp>
      <p:pic>
        <p:nvPicPr>
          <p:cNvPr id="44" name="Image 43"/>
          <p:cNvPicPr>
            <a:picLocks noChangeAspect="1"/>
          </p:cNvPicPr>
          <p:nvPr/>
        </p:nvPicPr>
        <p:blipFill>
          <a:blip r:embed="rId2"/>
          <a:stretch>
            <a:fillRect/>
          </a:stretch>
        </p:blipFill>
        <p:spPr>
          <a:xfrm>
            <a:off x="6525935" y="1223749"/>
            <a:ext cx="829548" cy="979327"/>
          </a:xfrm>
          <a:prstGeom prst="rect">
            <a:avLst/>
          </a:prstGeom>
        </p:spPr>
      </p:pic>
      <p:cxnSp>
        <p:nvCxnSpPr>
          <p:cNvPr id="4" name="Connecteur droit 3"/>
          <p:cNvCxnSpPr/>
          <p:nvPr/>
        </p:nvCxnSpPr>
        <p:spPr>
          <a:xfrm>
            <a:off x="5434548"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3549803" y="3006753"/>
            <a:ext cx="1283137" cy="0"/>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3549803" y="2150415"/>
            <a:ext cx="1575366" cy="369332"/>
          </a:xfrm>
          <a:prstGeom prst="rect">
            <a:avLst/>
          </a:prstGeom>
          <a:noFill/>
        </p:spPr>
        <p:txBody>
          <a:bodyPr wrap="square" rtlCol="0">
            <a:spAutoFit/>
          </a:bodyPr>
          <a:lstStyle/>
          <a:p>
            <a:r>
              <a:rPr lang="fr-FR" dirty="0" smtClean="0"/>
              <a:t>Subtropical</a:t>
            </a:r>
            <a:endParaRPr lang="fr-FR" dirty="0"/>
          </a:p>
        </p:txBody>
      </p:sp>
    </p:spTree>
    <p:extLst>
      <p:ext uri="{BB962C8B-B14F-4D97-AF65-F5344CB8AC3E}">
        <p14:creationId xmlns:p14="http://schemas.microsoft.com/office/powerpoint/2010/main" val="2491282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AMOC in the last </a:t>
            </a:r>
            <a:r>
              <a:rPr lang="fr-FR" dirty="0" err="1" smtClean="0"/>
              <a:t>decades</a:t>
            </a:r>
            <a:endParaRPr lang="fr-FR" dirty="0"/>
          </a:p>
        </p:txBody>
      </p:sp>
      <p:sp>
        <p:nvSpPr>
          <p:cNvPr id="3" name="Espace réservé du contenu 2"/>
          <p:cNvSpPr>
            <a:spLocks noGrp="1"/>
          </p:cNvSpPr>
          <p:nvPr>
            <p:ph idx="1"/>
          </p:nvPr>
        </p:nvSpPr>
        <p:spPr>
          <a:xfrm>
            <a:off x="0" y="1988840"/>
            <a:ext cx="4355976" cy="4343400"/>
          </a:xfrm>
        </p:spPr>
        <p:txBody>
          <a:bodyPr/>
          <a:lstStyle/>
          <a:p>
            <a:r>
              <a:rPr lang="fr-FR" dirty="0" err="1" smtClean="0"/>
              <a:t>Latif</a:t>
            </a:r>
            <a:r>
              <a:rPr lang="fr-FR" dirty="0" smtClean="0"/>
              <a:t> et al. 2006: NAO forces the AMOC </a:t>
            </a:r>
            <a:r>
              <a:rPr lang="fr-FR" dirty="0" err="1" smtClean="0"/>
              <a:t>through</a:t>
            </a:r>
            <a:r>
              <a:rPr lang="fr-FR" dirty="0" smtClean="0"/>
              <a:t> </a:t>
            </a:r>
            <a:r>
              <a:rPr lang="fr-FR" dirty="0" err="1" smtClean="0"/>
              <a:t>heat</a:t>
            </a:r>
            <a:r>
              <a:rPr lang="fr-FR" dirty="0" smtClean="0"/>
              <a:t> flux in the Labrador </a:t>
            </a:r>
            <a:r>
              <a:rPr lang="fr-FR" dirty="0" err="1" smtClean="0"/>
              <a:t>Sea</a:t>
            </a:r>
            <a:endParaRPr lang="fr-FR" dirty="0" smtClean="0"/>
          </a:p>
          <a:p>
            <a:r>
              <a:rPr lang="fr-FR" dirty="0" err="1"/>
              <a:t>Keenlyside</a:t>
            </a:r>
            <a:r>
              <a:rPr lang="fr-FR" dirty="0"/>
              <a:t> et al. </a:t>
            </a:r>
            <a:r>
              <a:rPr lang="fr-FR" dirty="0" smtClean="0"/>
              <a:t>2008: initialisation </a:t>
            </a:r>
            <a:r>
              <a:rPr lang="fr-FR" dirty="0" err="1" smtClean="0"/>
              <a:t>through</a:t>
            </a:r>
            <a:r>
              <a:rPr lang="fr-FR" dirty="0" smtClean="0"/>
              <a:t> SST anomalies </a:t>
            </a:r>
            <a:r>
              <a:rPr lang="fr-FR" dirty="0" err="1" smtClean="0"/>
              <a:t>allows</a:t>
            </a:r>
            <a:r>
              <a:rPr lang="fr-FR" dirty="0" smtClean="0"/>
              <a:t> to capture </a:t>
            </a:r>
            <a:r>
              <a:rPr lang="fr-FR" dirty="0" err="1" smtClean="0"/>
              <a:t>this</a:t>
            </a:r>
            <a:r>
              <a:rPr lang="fr-FR" dirty="0" smtClean="0"/>
              <a:t> </a:t>
            </a:r>
            <a:r>
              <a:rPr lang="fr-FR" dirty="0" err="1" smtClean="0"/>
              <a:t>mechanism</a:t>
            </a:r>
            <a:endParaRPr lang="fr-FR" dirty="0" smtClean="0"/>
          </a:p>
          <a:p>
            <a:r>
              <a:rPr lang="fr-FR" dirty="0" err="1" smtClean="0"/>
              <a:t>Other</a:t>
            </a:r>
            <a:r>
              <a:rPr lang="fr-FR" dirty="0" smtClean="0"/>
              <a:t> </a:t>
            </a:r>
            <a:r>
              <a:rPr lang="fr-FR" dirty="0" err="1" smtClean="0"/>
              <a:t>mechanisms</a:t>
            </a:r>
            <a:r>
              <a:rPr lang="fr-FR" dirty="0" smtClean="0"/>
              <a:t> in the </a:t>
            </a:r>
            <a:r>
              <a:rPr lang="fr-FR" dirty="0" err="1" smtClean="0"/>
              <a:t>North</a:t>
            </a:r>
            <a:r>
              <a:rPr lang="fr-FR" dirty="0" smtClean="0"/>
              <a:t> Atlantic? </a:t>
            </a:r>
            <a:r>
              <a:rPr lang="fr-FR" dirty="0" err="1" smtClean="0"/>
              <a:t>Salinity</a:t>
            </a:r>
            <a:r>
              <a:rPr lang="fr-FR" dirty="0" smtClean="0"/>
              <a:t>?</a:t>
            </a:r>
            <a:endParaRPr lang="fr-FR" dirty="0"/>
          </a:p>
        </p:txBody>
      </p:sp>
      <p:pic>
        <p:nvPicPr>
          <p:cNvPr id="4" name="Image 3"/>
          <p:cNvPicPr>
            <a:picLocks noChangeAspect="1"/>
          </p:cNvPicPr>
          <p:nvPr/>
        </p:nvPicPr>
        <p:blipFill>
          <a:blip r:embed="rId2"/>
          <a:stretch>
            <a:fillRect/>
          </a:stretch>
        </p:blipFill>
        <p:spPr>
          <a:xfrm>
            <a:off x="4501008" y="2852936"/>
            <a:ext cx="4679504" cy="3153203"/>
          </a:xfrm>
          <a:prstGeom prst="rect">
            <a:avLst/>
          </a:prstGeom>
        </p:spPr>
      </p:pic>
      <p:sp>
        <p:nvSpPr>
          <p:cNvPr id="5" name="ZoneTexte 4"/>
          <p:cNvSpPr txBox="1"/>
          <p:nvPr/>
        </p:nvSpPr>
        <p:spPr>
          <a:xfrm>
            <a:off x="5220072" y="2201686"/>
            <a:ext cx="3312368" cy="646331"/>
          </a:xfrm>
          <a:prstGeom prst="rect">
            <a:avLst/>
          </a:prstGeom>
          <a:noFill/>
        </p:spPr>
        <p:txBody>
          <a:bodyPr wrap="square" rtlCol="0">
            <a:spAutoFit/>
          </a:bodyPr>
          <a:lstStyle/>
          <a:p>
            <a:pPr algn="ctr"/>
            <a:r>
              <a:rPr lang="fr-FR" dirty="0" smtClean="0"/>
              <a:t>NAO and AMOC indexes    (</a:t>
            </a:r>
            <a:r>
              <a:rPr lang="fr-FR" dirty="0" err="1" smtClean="0"/>
              <a:t>Latif</a:t>
            </a:r>
            <a:r>
              <a:rPr lang="fr-FR" dirty="0" smtClean="0"/>
              <a:t> et al. 2006)</a:t>
            </a:r>
            <a:endParaRPr lang="fr-FR" dirty="0"/>
          </a:p>
        </p:txBody>
      </p:sp>
      <p:sp>
        <p:nvSpPr>
          <p:cNvPr id="6" name="ZoneTexte 5"/>
          <p:cNvSpPr txBox="1"/>
          <p:nvPr/>
        </p:nvSpPr>
        <p:spPr>
          <a:xfrm>
            <a:off x="8532440" y="3717032"/>
            <a:ext cx="792088" cy="646331"/>
          </a:xfrm>
          <a:prstGeom prst="rect">
            <a:avLst/>
          </a:prstGeom>
          <a:solidFill>
            <a:schemeClr val="bg1"/>
          </a:solidFill>
        </p:spPr>
        <p:txBody>
          <a:bodyPr wrap="square" rtlCol="0">
            <a:spAutoFit/>
          </a:bodyPr>
          <a:lstStyle/>
          <a:p>
            <a:r>
              <a:rPr lang="fr-FR" sz="1200" dirty="0" smtClean="0"/>
              <a:t>AMOC (SST </a:t>
            </a:r>
            <a:r>
              <a:rPr lang="fr-FR" sz="1200" dirty="0" err="1" smtClean="0"/>
              <a:t>dipole</a:t>
            </a:r>
            <a:r>
              <a:rPr lang="fr-FR" sz="1200" dirty="0" smtClean="0"/>
              <a:t>)</a:t>
            </a:r>
            <a:endParaRPr lang="fr-FR" sz="1200" dirty="0"/>
          </a:p>
        </p:txBody>
      </p:sp>
      <p:sp>
        <p:nvSpPr>
          <p:cNvPr id="7" name="ZoneTexte 6"/>
          <p:cNvSpPr txBox="1"/>
          <p:nvPr/>
        </p:nvSpPr>
        <p:spPr>
          <a:xfrm>
            <a:off x="7380312" y="3224009"/>
            <a:ext cx="576064" cy="276999"/>
          </a:xfrm>
          <a:prstGeom prst="rect">
            <a:avLst/>
          </a:prstGeom>
          <a:solidFill>
            <a:schemeClr val="bg1"/>
          </a:solidFill>
        </p:spPr>
        <p:txBody>
          <a:bodyPr wrap="square" rtlCol="0">
            <a:spAutoFit/>
          </a:bodyPr>
          <a:lstStyle/>
          <a:p>
            <a:r>
              <a:rPr lang="fr-FR" sz="1200" dirty="0" smtClean="0"/>
              <a:t>NAO</a:t>
            </a:r>
            <a:endParaRPr lang="fr-FR" sz="1200" dirty="0"/>
          </a:p>
        </p:txBody>
      </p:sp>
      <p:cxnSp>
        <p:nvCxnSpPr>
          <p:cNvPr id="9" name="Connecteur droit 8"/>
          <p:cNvCxnSpPr>
            <a:endCxn id="7" idx="2"/>
          </p:cNvCxnSpPr>
          <p:nvPr/>
        </p:nvCxnSpPr>
        <p:spPr>
          <a:xfrm flipH="1" flipV="1">
            <a:off x="7668344" y="3501008"/>
            <a:ext cx="288032" cy="14401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5398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Summary</a:t>
            </a:r>
            <a:r>
              <a:rPr lang="fr-FR" dirty="0"/>
              <a:t> </a:t>
            </a:r>
            <a:r>
              <a:rPr lang="fr-FR" dirty="0" err="1"/>
              <a:t>scheme</a:t>
            </a:r>
            <a:r>
              <a:rPr lang="fr-FR" dirty="0"/>
              <a:t> </a:t>
            </a:r>
            <a:r>
              <a:rPr lang="fr-FR" dirty="0" smtClean="0"/>
              <a:t>for AMOC </a:t>
            </a:r>
            <a:r>
              <a:rPr lang="fr-FR" dirty="0" err="1" smtClean="0"/>
              <a:t>response</a:t>
            </a:r>
            <a:endParaRPr lang="fr-FR" dirty="0"/>
          </a:p>
        </p:txBody>
      </p:sp>
      <p:cxnSp>
        <p:nvCxnSpPr>
          <p:cNvPr id="14" name="Connecteur droit 13"/>
          <p:cNvCxnSpPr/>
          <p:nvPr/>
        </p:nvCxnSpPr>
        <p:spPr>
          <a:xfrm>
            <a:off x="661301" y="2971216"/>
            <a:ext cx="79302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er 2"/>
          <p:cNvGrpSpPr/>
          <p:nvPr/>
        </p:nvGrpSpPr>
        <p:grpSpPr>
          <a:xfrm>
            <a:off x="5763843" y="2638057"/>
            <a:ext cx="539999" cy="323997"/>
            <a:chOff x="5624142" y="2511056"/>
            <a:chExt cx="803614" cy="460160"/>
          </a:xfrm>
        </p:grpSpPr>
        <p:grpSp>
          <p:nvGrpSpPr>
            <p:cNvPr id="23" name="Grouper 22"/>
            <p:cNvGrpSpPr>
              <a:grpSpLocks noChangeAspect="1"/>
            </p:cNvGrpSpPr>
            <p:nvPr/>
          </p:nvGrpSpPr>
          <p:grpSpPr>
            <a:xfrm>
              <a:off x="5624142" y="2528439"/>
              <a:ext cx="221026" cy="442777"/>
              <a:chOff x="7791391" y="3056086"/>
              <a:chExt cx="317526" cy="474745"/>
            </a:xfrm>
          </p:grpSpPr>
          <p:sp>
            <p:nvSpPr>
              <p:cNvPr id="24" name="Forme libre 23"/>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er 28"/>
            <p:cNvGrpSpPr>
              <a:grpSpLocks noChangeAspect="1"/>
            </p:cNvGrpSpPr>
            <p:nvPr/>
          </p:nvGrpSpPr>
          <p:grpSpPr>
            <a:xfrm>
              <a:off x="5908822" y="2519747"/>
              <a:ext cx="221026" cy="442777"/>
              <a:chOff x="7791391" y="3056086"/>
              <a:chExt cx="317526" cy="474745"/>
            </a:xfrm>
          </p:grpSpPr>
          <p:sp>
            <p:nvSpPr>
              <p:cNvPr id="30" name="Forme libre 29"/>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1" name="Connecteur droit avec flèche 30"/>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er 31"/>
            <p:cNvGrpSpPr>
              <a:grpSpLocks noChangeAspect="1"/>
            </p:cNvGrpSpPr>
            <p:nvPr/>
          </p:nvGrpSpPr>
          <p:grpSpPr>
            <a:xfrm>
              <a:off x="6206730" y="2511056"/>
              <a:ext cx="221026" cy="442777"/>
              <a:chOff x="7791391" y="3056086"/>
              <a:chExt cx="317526" cy="474745"/>
            </a:xfrm>
          </p:grpSpPr>
          <p:sp>
            <p:nvSpPr>
              <p:cNvPr id="33" name="Forme libre 32"/>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avec flèche 33"/>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5" name="Grouper 34"/>
          <p:cNvGrpSpPr>
            <a:grpSpLocks noChangeAspect="1"/>
          </p:cNvGrpSpPr>
          <p:nvPr/>
        </p:nvGrpSpPr>
        <p:grpSpPr>
          <a:xfrm>
            <a:off x="6996686" y="2499860"/>
            <a:ext cx="221026" cy="442777"/>
            <a:chOff x="7791391" y="3056086"/>
            <a:chExt cx="317526" cy="474745"/>
          </a:xfrm>
        </p:grpSpPr>
        <p:sp>
          <p:nvSpPr>
            <p:cNvPr id="36" name="Forme libre 35"/>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7" name="Connecteur droit avec flèche 36"/>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er 37"/>
          <p:cNvGrpSpPr>
            <a:grpSpLocks noChangeAspect="1"/>
          </p:cNvGrpSpPr>
          <p:nvPr/>
        </p:nvGrpSpPr>
        <p:grpSpPr>
          <a:xfrm>
            <a:off x="7281366" y="2491169"/>
            <a:ext cx="221026" cy="442777"/>
            <a:chOff x="7791391" y="3056086"/>
            <a:chExt cx="317526" cy="474745"/>
          </a:xfrm>
        </p:grpSpPr>
        <p:sp>
          <p:nvSpPr>
            <p:cNvPr id="39" name="Forme libre 38"/>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0" name="Connecteur droit avec flèche 39"/>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er 40"/>
          <p:cNvGrpSpPr>
            <a:grpSpLocks noChangeAspect="1"/>
          </p:cNvGrpSpPr>
          <p:nvPr/>
        </p:nvGrpSpPr>
        <p:grpSpPr>
          <a:xfrm>
            <a:off x="7579274" y="2482477"/>
            <a:ext cx="221026" cy="442777"/>
            <a:chOff x="7791391" y="3056086"/>
            <a:chExt cx="317526" cy="474745"/>
          </a:xfrm>
        </p:grpSpPr>
        <p:sp>
          <p:nvSpPr>
            <p:cNvPr id="42" name="Forme libre 41"/>
            <p:cNvSpPr/>
            <p:nvPr/>
          </p:nvSpPr>
          <p:spPr>
            <a:xfrm>
              <a:off x="7791391" y="3200086"/>
              <a:ext cx="317526" cy="330745"/>
            </a:xfrm>
            <a:custGeom>
              <a:avLst/>
              <a:gdLst>
                <a:gd name="connsiteX0" fmla="*/ 105825 w 317526"/>
                <a:gd name="connsiteY0" fmla="*/ 0 h 330745"/>
                <a:gd name="connsiteX1" fmla="*/ 277792 w 317526"/>
                <a:gd name="connsiteY1" fmla="*/ 132298 h 330745"/>
                <a:gd name="connsiteX2" fmla="*/ 26456 w 317526"/>
                <a:gd name="connsiteY2" fmla="*/ 185217 h 330745"/>
                <a:gd name="connsiteX3" fmla="*/ 317477 w 317526"/>
                <a:gd name="connsiteY3" fmla="*/ 277826 h 330745"/>
                <a:gd name="connsiteX4" fmla="*/ 0 w 317526"/>
                <a:gd name="connsiteY4" fmla="*/ 330745 h 33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6" h="330745">
                  <a:moveTo>
                    <a:pt x="105825" y="0"/>
                  </a:moveTo>
                  <a:cubicBezTo>
                    <a:pt x="198422" y="50714"/>
                    <a:pt x="291020" y="101429"/>
                    <a:pt x="277792" y="132298"/>
                  </a:cubicBezTo>
                  <a:cubicBezTo>
                    <a:pt x="264564" y="163167"/>
                    <a:pt x="19842" y="160962"/>
                    <a:pt x="26456" y="185217"/>
                  </a:cubicBezTo>
                  <a:cubicBezTo>
                    <a:pt x="33070" y="209472"/>
                    <a:pt x="321886" y="253571"/>
                    <a:pt x="317477" y="277826"/>
                  </a:cubicBezTo>
                  <a:cubicBezTo>
                    <a:pt x="313068" y="302081"/>
                    <a:pt x="0" y="330745"/>
                    <a:pt x="0" y="330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flipV="1">
              <a:off x="7923698" y="3056086"/>
              <a:ext cx="0" cy="14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4"/>
          <p:cNvGrpSpPr/>
          <p:nvPr/>
        </p:nvGrpSpPr>
        <p:grpSpPr>
          <a:xfrm>
            <a:off x="1402081" y="3347502"/>
            <a:ext cx="6254806" cy="2164567"/>
            <a:chOff x="1402081" y="3347502"/>
            <a:chExt cx="6254806" cy="2164567"/>
          </a:xfrm>
        </p:grpSpPr>
        <p:cxnSp>
          <p:nvCxnSpPr>
            <p:cNvPr id="17" name="Connecteur droit avec flèche 16"/>
            <p:cNvCxnSpPr/>
            <p:nvPr/>
          </p:nvCxnSpPr>
          <p:spPr>
            <a:xfrm flipV="1">
              <a:off x="1402081" y="3347502"/>
              <a:ext cx="4285939" cy="3616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6175522"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7355483" y="3347502"/>
              <a:ext cx="0" cy="216456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278350" y="3374974"/>
              <a:ext cx="4378537" cy="0"/>
            </a:xfrm>
            <a:prstGeom prst="straightConnector1">
              <a:avLst/>
            </a:prstGeom>
            <a:ln w="1174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H="1">
              <a:off x="1891609" y="5512069"/>
              <a:ext cx="5498219" cy="0"/>
            </a:xfrm>
            <a:prstGeom prst="straightConnector1">
              <a:avLst/>
            </a:prstGeom>
            <a:ln w="1524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62" name="ZoneTexte 61"/>
          <p:cNvSpPr txBox="1"/>
          <p:nvPr/>
        </p:nvSpPr>
        <p:spPr>
          <a:xfrm>
            <a:off x="5383619" y="2113144"/>
            <a:ext cx="1575366" cy="369332"/>
          </a:xfrm>
          <a:prstGeom prst="rect">
            <a:avLst/>
          </a:prstGeom>
          <a:noFill/>
        </p:spPr>
        <p:txBody>
          <a:bodyPr wrap="square" rtlCol="0">
            <a:spAutoFit/>
          </a:bodyPr>
          <a:lstStyle/>
          <a:p>
            <a:r>
              <a:rPr lang="fr-FR" dirty="0" err="1" smtClean="0"/>
              <a:t>Subpolar</a:t>
            </a:r>
            <a:endParaRPr lang="fr-FR" dirty="0"/>
          </a:p>
        </p:txBody>
      </p:sp>
      <p:sp>
        <p:nvSpPr>
          <p:cNvPr id="63" name="ZoneTexte 62"/>
          <p:cNvSpPr txBox="1"/>
          <p:nvPr/>
        </p:nvSpPr>
        <p:spPr>
          <a:xfrm>
            <a:off x="6765509" y="2116324"/>
            <a:ext cx="1575366" cy="369332"/>
          </a:xfrm>
          <a:prstGeom prst="rect">
            <a:avLst/>
          </a:prstGeom>
          <a:noFill/>
        </p:spPr>
        <p:txBody>
          <a:bodyPr wrap="square" rtlCol="0">
            <a:spAutoFit/>
          </a:bodyPr>
          <a:lstStyle/>
          <a:p>
            <a:r>
              <a:rPr lang="fr-FR" dirty="0" err="1" smtClean="0"/>
              <a:t>Nordic</a:t>
            </a:r>
            <a:r>
              <a:rPr lang="fr-FR" dirty="0" smtClean="0"/>
              <a:t> </a:t>
            </a:r>
            <a:r>
              <a:rPr lang="fr-FR" dirty="0" err="1" smtClean="0"/>
              <a:t>Seas</a:t>
            </a:r>
            <a:endParaRPr lang="fr-FR" dirty="0"/>
          </a:p>
        </p:txBody>
      </p:sp>
      <p:pic>
        <p:nvPicPr>
          <p:cNvPr id="44" name="Image 43"/>
          <p:cNvPicPr>
            <a:picLocks noChangeAspect="1"/>
          </p:cNvPicPr>
          <p:nvPr/>
        </p:nvPicPr>
        <p:blipFill>
          <a:blip r:embed="rId2"/>
          <a:stretch>
            <a:fillRect/>
          </a:stretch>
        </p:blipFill>
        <p:spPr>
          <a:xfrm>
            <a:off x="6525935" y="1223749"/>
            <a:ext cx="829548" cy="979327"/>
          </a:xfrm>
          <a:prstGeom prst="rect">
            <a:avLst/>
          </a:prstGeom>
        </p:spPr>
      </p:pic>
      <p:cxnSp>
        <p:nvCxnSpPr>
          <p:cNvPr id="45" name="Connecteur droit 44"/>
          <p:cNvCxnSpPr/>
          <p:nvPr/>
        </p:nvCxnSpPr>
        <p:spPr>
          <a:xfrm>
            <a:off x="3549803" y="3006753"/>
            <a:ext cx="1283137" cy="0"/>
          </a:xfrm>
          <a:prstGeom prst="line">
            <a:avLst/>
          </a:prstGeom>
          <a:ln w="152400" cmpd="sng"/>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3549803" y="2150415"/>
            <a:ext cx="1575366" cy="369332"/>
          </a:xfrm>
          <a:prstGeom prst="rect">
            <a:avLst/>
          </a:prstGeom>
          <a:noFill/>
        </p:spPr>
        <p:txBody>
          <a:bodyPr wrap="square" rtlCol="0">
            <a:spAutoFit/>
          </a:bodyPr>
          <a:lstStyle/>
          <a:p>
            <a:r>
              <a:rPr lang="fr-FR" dirty="0" smtClean="0"/>
              <a:t>Subtropical</a:t>
            </a:r>
            <a:endParaRPr lang="fr-FR" dirty="0"/>
          </a:p>
        </p:txBody>
      </p:sp>
      <p:cxnSp>
        <p:nvCxnSpPr>
          <p:cNvPr id="4" name="Connecteur droit 3"/>
          <p:cNvCxnSpPr/>
          <p:nvPr/>
        </p:nvCxnSpPr>
        <p:spPr>
          <a:xfrm>
            <a:off x="5434548" y="2994053"/>
            <a:ext cx="1283137"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4832940" y="2808359"/>
            <a:ext cx="60160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3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94876"/>
            <a:ext cx="8839200" cy="768724"/>
          </a:xfrm>
        </p:spPr>
        <p:txBody>
          <a:bodyPr/>
          <a:lstStyle/>
          <a:p>
            <a:r>
              <a:rPr lang="fr-FR" sz="4000" dirty="0" err="1" smtClean="0"/>
              <a:t>Gyres</a:t>
            </a:r>
            <a:r>
              <a:rPr lang="fr-FR" sz="4000" dirty="0" smtClean="0"/>
              <a:t> </a:t>
            </a:r>
            <a:r>
              <a:rPr lang="fr-FR" sz="4000" dirty="0" err="1" smtClean="0"/>
              <a:t>asymmetry</a:t>
            </a:r>
            <a:r>
              <a:rPr lang="fr-FR" sz="4000" dirty="0" smtClean="0"/>
              <a:t> and FW </a:t>
            </a:r>
            <a:r>
              <a:rPr lang="fr-FR" sz="4000" dirty="0" err="1" smtClean="0"/>
              <a:t>leakage</a:t>
            </a:r>
            <a:endParaRPr lang="fr-FR" sz="4000" dirty="0"/>
          </a:p>
        </p:txBody>
      </p:sp>
      <p:grpSp>
        <p:nvGrpSpPr>
          <p:cNvPr id="7" name="Grouper 6"/>
          <p:cNvGrpSpPr/>
          <p:nvPr/>
        </p:nvGrpSpPr>
        <p:grpSpPr>
          <a:xfrm>
            <a:off x="715742" y="1231901"/>
            <a:ext cx="7983758" cy="5359400"/>
            <a:chOff x="731359" y="4160619"/>
            <a:chExt cx="3382614" cy="2653447"/>
          </a:xfrm>
        </p:grpSpPr>
        <p:pic>
          <p:nvPicPr>
            <p:cNvPr id="6" name="Image 5"/>
            <p:cNvPicPr>
              <a:picLocks noChangeAspect="1"/>
            </p:cNvPicPr>
            <p:nvPr/>
          </p:nvPicPr>
          <p:blipFill>
            <a:blip r:embed="rId2"/>
            <a:stretch>
              <a:fillRect/>
            </a:stretch>
          </p:blipFill>
          <p:spPr>
            <a:xfrm>
              <a:off x="731359" y="4160619"/>
              <a:ext cx="3382614" cy="2265581"/>
            </a:xfrm>
            <a:prstGeom prst="rect">
              <a:avLst/>
            </a:prstGeom>
          </p:spPr>
        </p:pic>
        <p:sp>
          <p:nvSpPr>
            <p:cNvPr id="4" name="ZoneTexte 3"/>
            <p:cNvSpPr txBox="1"/>
            <p:nvPr/>
          </p:nvSpPr>
          <p:spPr>
            <a:xfrm>
              <a:off x="871059" y="6444734"/>
              <a:ext cx="3027841" cy="369332"/>
            </a:xfrm>
            <a:prstGeom prst="rect">
              <a:avLst/>
            </a:prstGeom>
            <a:noFill/>
          </p:spPr>
          <p:txBody>
            <a:bodyPr wrap="square" rtlCol="0">
              <a:spAutoFit/>
            </a:bodyPr>
            <a:lstStyle/>
            <a:p>
              <a:r>
                <a:rPr lang="fr-FR" dirty="0" err="1" smtClean="0"/>
                <a:t>Rypina</a:t>
              </a:r>
              <a:r>
                <a:rPr lang="fr-FR" dirty="0" smtClean="0"/>
                <a:t> et al. 2011 </a:t>
              </a:r>
              <a:endParaRPr lang="fr-FR" dirty="0"/>
            </a:p>
          </p:txBody>
        </p:sp>
      </p:grpSp>
      <p:cxnSp>
        <p:nvCxnSpPr>
          <p:cNvPr id="18" name="Connecteur droit 17"/>
          <p:cNvCxnSpPr/>
          <p:nvPr/>
        </p:nvCxnSpPr>
        <p:spPr>
          <a:xfrm flipV="1">
            <a:off x="4114800" y="2463800"/>
            <a:ext cx="2628900" cy="107950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114800" y="3467100"/>
            <a:ext cx="2628900" cy="15240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 name="Grouper 25"/>
          <p:cNvGrpSpPr/>
          <p:nvPr/>
        </p:nvGrpSpPr>
        <p:grpSpPr>
          <a:xfrm>
            <a:off x="4991100" y="3721100"/>
            <a:ext cx="1551386" cy="1282700"/>
            <a:chOff x="4991100" y="3721100"/>
            <a:chExt cx="1551386" cy="1282700"/>
          </a:xfrm>
        </p:grpSpPr>
        <p:sp>
          <p:nvSpPr>
            <p:cNvPr id="23" name="Forme libre 22"/>
            <p:cNvSpPr/>
            <p:nvPr/>
          </p:nvSpPr>
          <p:spPr>
            <a:xfrm>
              <a:off x="5168900" y="3721100"/>
              <a:ext cx="1373586" cy="1282700"/>
            </a:xfrm>
            <a:custGeom>
              <a:avLst/>
              <a:gdLst>
                <a:gd name="connsiteX0" fmla="*/ 901700 w 1373586"/>
                <a:gd name="connsiteY0" fmla="*/ 0 h 1282700"/>
                <a:gd name="connsiteX1" fmla="*/ 1346200 w 1373586"/>
                <a:gd name="connsiteY1" fmla="*/ 215900 h 1282700"/>
                <a:gd name="connsiteX2" fmla="*/ 1257300 w 1373586"/>
                <a:gd name="connsiteY2" fmla="*/ 762000 h 1282700"/>
                <a:gd name="connsiteX3" fmla="*/ 698500 w 1373586"/>
                <a:gd name="connsiteY3" fmla="*/ 1104900 h 1282700"/>
                <a:gd name="connsiteX4" fmla="*/ 0 w 1373586"/>
                <a:gd name="connsiteY4" fmla="*/ 1282700 h 1282700"/>
                <a:gd name="connsiteX5" fmla="*/ 0 w 1373586"/>
                <a:gd name="connsiteY5" fmla="*/ 12827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3586" h="1282700">
                  <a:moveTo>
                    <a:pt x="901700" y="0"/>
                  </a:moveTo>
                  <a:cubicBezTo>
                    <a:pt x="1094316" y="44450"/>
                    <a:pt x="1286933" y="88900"/>
                    <a:pt x="1346200" y="215900"/>
                  </a:cubicBezTo>
                  <a:cubicBezTo>
                    <a:pt x="1405467" y="342900"/>
                    <a:pt x="1365250" y="613833"/>
                    <a:pt x="1257300" y="762000"/>
                  </a:cubicBezTo>
                  <a:cubicBezTo>
                    <a:pt x="1149350" y="910167"/>
                    <a:pt x="908050" y="1018117"/>
                    <a:pt x="698500" y="1104900"/>
                  </a:cubicBezTo>
                  <a:cubicBezTo>
                    <a:pt x="488950" y="1191683"/>
                    <a:pt x="0" y="1282700"/>
                    <a:pt x="0" y="1282700"/>
                  </a:cubicBezTo>
                  <a:lnTo>
                    <a:pt x="0" y="1282700"/>
                  </a:ln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5" name="Connecteur droit avec flèche 24"/>
            <p:cNvCxnSpPr>
              <a:stCxn id="23" idx="4"/>
            </p:cNvCxnSpPr>
            <p:nvPr/>
          </p:nvCxnSpPr>
          <p:spPr>
            <a:xfrm flipH="1">
              <a:off x="4991100" y="5003800"/>
              <a:ext cx="105800"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28" name="Connecteur droit avec flèche 27"/>
          <p:cNvCxnSpPr/>
          <p:nvPr/>
        </p:nvCxnSpPr>
        <p:spPr>
          <a:xfrm>
            <a:off x="5600700" y="2603500"/>
            <a:ext cx="469900" cy="571500"/>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a:off x="5753100" y="3136900"/>
            <a:ext cx="127000" cy="850900"/>
          </a:xfrm>
          <a:prstGeom prst="straightConnector1">
            <a:avLst/>
          </a:prstGeom>
          <a:ln w="63500" cmpd="sng">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102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1162424"/>
          </a:xfrm>
        </p:spPr>
        <p:txBody>
          <a:bodyPr/>
          <a:lstStyle/>
          <a:p>
            <a:r>
              <a:rPr lang="fr-FR" dirty="0" smtClean="0"/>
              <a:t>Discussion</a:t>
            </a:r>
            <a:endParaRPr lang="fr-FR" dirty="0"/>
          </a:p>
        </p:txBody>
      </p:sp>
      <p:sp>
        <p:nvSpPr>
          <p:cNvPr id="3" name="Espace réservé du contenu 2"/>
          <p:cNvSpPr>
            <a:spLocks noGrp="1"/>
          </p:cNvSpPr>
          <p:nvPr>
            <p:ph idx="1"/>
          </p:nvPr>
        </p:nvSpPr>
        <p:spPr>
          <a:xfrm>
            <a:off x="827584" y="1600201"/>
            <a:ext cx="7848872" cy="4343400"/>
          </a:xfrm>
        </p:spPr>
        <p:txBody>
          <a:bodyPr>
            <a:normAutofit/>
          </a:bodyPr>
          <a:lstStyle/>
          <a:p>
            <a:r>
              <a:rPr lang="fr-FR" dirty="0" err="1" smtClean="0"/>
              <a:t>Previous</a:t>
            </a:r>
            <a:r>
              <a:rPr lang="fr-FR" dirty="0" smtClean="0"/>
              <a:t> </a:t>
            </a:r>
            <a:r>
              <a:rPr lang="fr-FR" dirty="0" err="1" smtClean="0"/>
              <a:t>studies</a:t>
            </a:r>
            <a:r>
              <a:rPr lang="fr-FR" dirty="0" smtClean="0"/>
              <a:t> </a:t>
            </a:r>
            <a:r>
              <a:rPr lang="fr-FR" dirty="0" err="1" smtClean="0"/>
              <a:t>may</a:t>
            </a:r>
            <a:r>
              <a:rPr lang="fr-FR" dirty="0" smtClean="0"/>
              <a:t> have </a:t>
            </a:r>
            <a:r>
              <a:rPr lang="fr-FR" dirty="0" err="1" smtClean="0"/>
              <a:t>understimated</a:t>
            </a:r>
            <a:r>
              <a:rPr lang="fr-FR" dirty="0" smtClean="0"/>
              <a:t> the impact of GIS </a:t>
            </a:r>
            <a:r>
              <a:rPr lang="fr-FR" dirty="0" err="1" smtClean="0"/>
              <a:t>melting</a:t>
            </a:r>
            <a:r>
              <a:rPr lang="fr-FR" dirty="0" smtClean="0"/>
              <a:t> </a:t>
            </a:r>
            <a:r>
              <a:rPr lang="fr-FR" sz="1900" dirty="0" smtClean="0"/>
              <a:t>(Ridley et al. 2005, Jungclaus et al. 2007, </a:t>
            </a:r>
            <a:r>
              <a:rPr lang="fr-FR" sz="1900" dirty="0" err="1" smtClean="0"/>
              <a:t>Mikolajewicz</a:t>
            </a:r>
            <a:r>
              <a:rPr lang="fr-FR" sz="1900" dirty="0" smtClean="0"/>
              <a:t> et al. 2007, Swingedouw et al. 2006)</a:t>
            </a:r>
          </a:p>
          <a:p>
            <a:r>
              <a:rPr lang="fr-FR" dirty="0" err="1" smtClean="0"/>
              <a:t>With</a:t>
            </a:r>
            <a:r>
              <a:rPr lang="fr-FR" dirty="0" smtClean="0"/>
              <a:t> the </a:t>
            </a:r>
            <a:r>
              <a:rPr lang="fr-FR" dirty="0" err="1" smtClean="0"/>
              <a:t>observed</a:t>
            </a:r>
            <a:r>
              <a:rPr lang="fr-FR" dirty="0" smtClean="0"/>
              <a:t> </a:t>
            </a:r>
            <a:r>
              <a:rPr lang="fr-FR" dirty="0" err="1" smtClean="0"/>
              <a:t>asymmetry</a:t>
            </a:r>
            <a:r>
              <a:rPr lang="fr-FR" dirty="0" smtClean="0"/>
              <a:t> </a:t>
            </a:r>
            <a:r>
              <a:rPr lang="fr-FR" sz="1900" dirty="0" smtClean="0"/>
              <a:t>(if the </a:t>
            </a:r>
            <a:r>
              <a:rPr lang="fr-FR" sz="1900" dirty="0" err="1" smtClean="0"/>
              <a:t>linear</a:t>
            </a:r>
            <a:r>
              <a:rPr lang="fr-FR" sz="1900" dirty="0" smtClean="0"/>
              <a:t> </a:t>
            </a:r>
            <a:r>
              <a:rPr lang="fr-FR" sz="1900" dirty="0" err="1" smtClean="0"/>
              <a:t>relationship</a:t>
            </a:r>
            <a:r>
              <a:rPr lang="fr-FR" sz="1900" dirty="0" smtClean="0"/>
              <a:t> </a:t>
            </a:r>
            <a:r>
              <a:rPr lang="fr-FR" sz="1900" dirty="0" err="1" smtClean="0"/>
              <a:t>holds</a:t>
            </a:r>
            <a:r>
              <a:rPr lang="fr-FR" sz="1900" dirty="0" smtClean="0"/>
              <a:t>)</a:t>
            </a:r>
            <a:r>
              <a:rPr lang="fr-FR" dirty="0" smtClean="0"/>
              <a:t>: </a:t>
            </a:r>
            <a:r>
              <a:rPr lang="fr-FR" dirty="0" err="1" smtClean="0"/>
              <a:t>at</a:t>
            </a:r>
            <a:r>
              <a:rPr lang="fr-FR" dirty="0" smtClean="0"/>
              <a:t> least 5 Sv </a:t>
            </a:r>
            <a:r>
              <a:rPr lang="fr-FR" dirty="0"/>
              <a:t>(≈</a:t>
            </a:r>
            <a:r>
              <a:rPr lang="fr-FR" dirty="0" smtClean="0"/>
              <a:t>25-30%) of </a:t>
            </a:r>
            <a:r>
              <a:rPr lang="fr-FR" dirty="0" err="1" smtClean="0"/>
              <a:t>weakening</a:t>
            </a:r>
            <a:r>
              <a:rPr lang="fr-FR" dirty="0" smtClean="0"/>
              <a:t> for 40 </a:t>
            </a:r>
            <a:r>
              <a:rPr lang="fr-FR" dirty="0" err="1" smtClean="0"/>
              <a:t>years</a:t>
            </a:r>
            <a:r>
              <a:rPr lang="fr-FR" dirty="0" smtClean="0"/>
              <a:t> of 0.1 Sv FW release (≈5% of GIS volume</a:t>
            </a:r>
            <a:r>
              <a:rPr lang="fr-FR" dirty="0"/>
              <a:t>, </a:t>
            </a:r>
            <a:r>
              <a:rPr lang="fr-FR" dirty="0" smtClean="0"/>
              <a:t>≈35cm of SLR </a:t>
            </a:r>
            <a:r>
              <a:rPr lang="fr-FR" dirty="0"/>
              <a:t>)</a:t>
            </a:r>
            <a:endParaRPr lang="fr-FR" dirty="0" smtClean="0"/>
          </a:p>
        </p:txBody>
      </p:sp>
    </p:spTree>
    <p:extLst>
      <p:ext uri="{BB962C8B-B14F-4D97-AF65-F5344CB8AC3E}">
        <p14:creationId xmlns:p14="http://schemas.microsoft.com/office/powerpoint/2010/main" val="300518558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59432"/>
            <a:ext cx="8042276" cy="1336956"/>
          </a:xfrm>
        </p:spPr>
        <p:txBody>
          <a:bodyPr/>
          <a:lstStyle/>
          <a:p>
            <a:r>
              <a:rPr lang="fr-FR" dirty="0" smtClean="0"/>
              <a:t>Conclusions	</a:t>
            </a:r>
            <a:endParaRPr lang="fr-FR" dirty="0"/>
          </a:p>
        </p:txBody>
      </p:sp>
      <p:sp>
        <p:nvSpPr>
          <p:cNvPr id="3" name="Espace réservé du contenu 2"/>
          <p:cNvSpPr>
            <a:spLocks noGrp="1"/>
          </p:cNvSpPr>
          <p:nvPr>
            <p:ph idx="1"/>
          </p:nvPr>
        </p:nvSpPr>
        <p:spPr>
          <a:xfrm>
            <a:off x="360040" y="1124743"/>
            <a:ext cx="8820472" cy="4752529"/>
          </a:xfrm>
        </p:spPr>
        <p:txBody>
          <a:bodyPr>
            <a:noAutofit/>
          </a:bodyPr>
          <a:lstStyle/>
          <a:p>
            <a:r>
              <a:rPr lang="fr-FR" sz="2000" dirty="0" smtClean="0"/>
              <a:t>A 20-yr </a:t>
            </a:r>
            <a:r>
              <a:rPr lang="fr-FR" sz="2000" dirty="0" err="1" smtClean="0"/>
              <a:t>favored</a:t>
            </a:r>
            <a:r>
              <a:rPr lang="fr-FR" sz="2000" dirty="0" smtClean="0"/>
              <a:t> </a:t>
            </a:r>
            <a:r>
              <a:rPr lang="fr-FR" sz="2000" dirty="0" err="1" smtClean="0"/>
              <a:t>frequency</a:t>
            </a:r>
            <a:r>
              <a:rPr lang="fr-FR" sz="2000" dirty="0" smtClean="0"/>
              <a:t> in the </a:t>
            </a:r>
            <a:r>
              <a:rPr lang="fr-FR" sz="2000" dirty="0" err="1" smtClean="0"/>
              <a:t>North</a:t>
            </a:r>
            <a:r>
              <a:rPr lang="fr-FR" sz="2000" dirty="0" smtClean="0"/>
              <a:t> Atlantic in IPSLC-CM5: agreement </a:t>
            </a:r>
            <a:r>
              <a:rPr lang="fr-FR" sz="2000" dirty="0" err="1" smtClean="0"/>
              <a:t>with</a:t>
            </a:r>
            <a:r>
              <a:rPr lang="fr-FR" sz="2000" dirty="0" smtClean="0"/>
              <a:t> a few data</a:t>
            </a:r>
          </a:p>
          <a:p>
            <a:r>
              <a:rPr lang="fr-FR" sz="2000" dirty="0" smtClean="0"/>
              <a:t>Simple </a:t>
            </a:r>
            <a:r>
              <a:rPr lang="fr-FR" sz="2000" dirty="0" err="1" smtClean="0"/>
              <a:t>intialisation</a:t>
            </a:r>
            <a:r>
              <a:rPr lang="fr-FR" sz="2000" dirty="0" smtClean="0"/>
              <a:t> technique </a:t>
            </a:r>
            <a:r>
              <a:rPr lang="fr-FR" sz="2000" dirty="0" err="1" smtClean="0"/>
              <a:t>succeeds</a:t>
            </a:r>
            <a:r>
              <a:rPr lang="fr-FR" sz="2000" dirty="0" smtClean="0"/>
              <a:t> in </a:t>
            </a:r>
            <a:r>
              <a:rPr lang="fr-FR" sz="2000" dirty="0" err="1" smtClean="0"/>
              <a:t>synchronizing</a:t>
            </a:r>
            <a:r>
              <a:rPr lang="fr-FR" sz="2000" dirty="0" smtClean="0"/>
              <a:t> the AMOC</a:t>
            </a:r>
          </a:p>
          <a:p>
            <a:r>
              <a:rPr lang="fr-FR" sz="2000" dirty="0" smtClean="0"/>
              <a:t>Due to </a:t>
            </a:r>
            <a:r>
              <a:rPr lang="fr-FR" sz="2000" dirty="0" err="1" smtClean="0"/>
              <a:t>volcanic</a:t>
            </a:r>
            <a:r>
              <a:rPr lang="fr-FR" sz="2000" dirty="0" smtClean="0"/>
              <a:t> </a:t>
            </a:r>
            <a:r>
              <a:rPr lang="fr-FR" sz="2000" dirty="0" err="1" smtClean="0"/>
              <a:t>triggering</a:t>
            </a:r>
            <a:r>
              <a:rPr lang="fr-FR" sz="2000" dirty="0" smtClean="0"/>
              <a:t> of the 20-yr cycle</a:t>
            </a:r>
          </a:p>
          <a:p>
            <a:r>
              <a:rPr lang="fr-FR" sz="2000" dirty="0" smtClean="0"/>
              <a:t>And the </a:t>
            </a:r>
            <a:r>
              <a:rPr lang="fr-FR" sz="2000" dirty="0" err="1" smtClean="0"/>
              <a:t>effect</a:t>
            </a:r>
            <a:r>
              <a:rPr lang="fr-FR" sz="2000" dirty="0" smtClean="0"/>
              <a:t> of NAO in the 1980s and 1990s</a:t>
            </a:r>
          </a:p>
          <a:p>
            <a:r>
              <a:rPr lang="fr-FR" sz="2000" dirty="0" smtClean="0"/>
              <a:t>Correct </a:t>
            </a:r>
            <a:r>
              <a:rPr lang="fr-FR" sz="2000" dirty="0" err="1" smtClean="0"/>
              <a:t>predictive</a:t>
            </a:r>
            <a:r>
              <a:rPr lang="fr-FR" sz="2000" dirty="0" smtClean="0"/>
              <a:t> </a:t>
            </a:r>
            <a:r>
              <a:rPr lang="fr-FR" sz="2000" dirty="0" err="1" smtClean="0"/>
              <a:t>skill</a:t>
            </a:r>
            <a:r>
              <a:rPr lang="fr-FR" sz="2000" dirty="0" smtClean="0"/>
              <a:t> for the AMOC and </a:t>
            </a:r>
            <a:r>
              <a:rPr lang="fr-FR" sz="2000" dirty="0" err="1" smtClean="0"/>
              <a:t>then</a:t>
            </a:r>
            <a:r>
              <a:rPr lang="fr-FR" sz="2000" dirty="0" smtClean="0"/>
              <a:t> for the </a:t>
            </a:r>
            <a:r>
              <a:rPr lang="fr-FR" sz="2000" dirty="0" err="1" smtClean="0"/>
              <a:t>North</a:t>
            </a:r>
            <a:r>
              <a:rPr lang="fr-FR" sz="2000" dirty="0" smtClean="0"/>
              <a:t> Atlantic </a:t>
            </a:r>
            <a:r>
              <a:rPr lang="fr-FR" sz="2000" dirty="0" err="1" smtClean="0"/>
              <a:t>Sector</a:t>
            </a:r>
            <a:endParaRPr lang="fr-FR" sz="2000" dirty="0" smtClean="0"/>
          </a:p>
          <a:p>
            <a:r>
              <a:rPr lang="fr-FR" sz="2000" dirty="0" smtClean="0"/>
              <a:t>Impact of a FW release on the AMOC </a:t>
            </a:r>
            <a:r>
              <a:rPr lang="fr-FR" sz="2000" dirty="0" err="1" smtClean="0"/>
              <a:t>may</a:t>
            </a:r>
            <a:r>
              <a:rPr lang="fr-FR" sz="2000" dirty="0" smtClean="0"/>
              <a:t> </a:t>
            </a:r>
            <a:r>
              <a:rPr lang="fr-FR" sz="2000" dirty="0" err="1" smtClean="0"/>
              <a:t>be</a:t>
            </a:r>
            <a:r>
              <a:rPr lang="fr-FR" sz="2000" dirty="0" smtClean="0"/>
              <a:t> </a:t>
            </a:r>
            <a:r>
              <a:rPr lang="fr-FR" sz="2000" dirty="0" err="1" smtClean="0"/>
              <a:t>larger</a:t>
            </a:r>
            <a:r>
              <a:rPr lang="fr-FR" sz="2000" dirty="0" smtClean="0"/>
              <a:t> </a:t>
            </a:r>
            <a:r>
              <a:rPr lang="fr-FR" sz="2000" dirty="0" err="1" smtClean="0"/>
              <a:t>than</a:t>
            </a:r>
            <a:r>
              <a:rPr lang="fr-FR" sz="2000" dirty="0" smtClean="0"/>
              <a:t> </a:t>
            </a:r>
            <a:r>
              <a:rPr lang="fr-FR" sz="2000" dirty="0" err="1" smtClean="0"/>
              <a:t>previously</a:t>
            </a:r>
            <a:r>
              <a:rPr lang="fr-FR" sz="2000" dirty="0" smtClean="0"/>
              <a:t> </a:t>
            </a:r>
            <a:r>
              <a:rPr lang="fr-FR" sz="2000" dirty="0" err="1" smtClean="0"/>
              <a:t>thought</a:t>
            </a:r>
            <a:r>
              <a:rPr lang="fr-FR" sz="2000" dirty="0" smtClean="0"/>
              <a:t> in </a:t>
            </a:r>
            <a:r>
              <a:rPr lang="fr-FR" sz="2000" dirty="0" err="1" smtClean="0"/>
              <a:t>AOGCMs</a:t>
            </a:r>
            <a:r>
              <a:rPr lang="fr-FR" sz="2000" dirty="0" smtClean="0"/>
              <a:t> </a:t>
            </a:r>
            <a:r>
              <a:rPr lang="fr-FR" sz="2000" dirty="0" err="1" smtClean="0"/>
              <a:t>because</a:t>
            </a:r>
            <a:r>
              <a:rPr lang="fr-FR" sz="2000" dirty="0" smtClean="0"/>
              <a:t> of incorrect </a:t>
            </a:r>
            <a:r>
              <a:rPr lang="fr-FR" sz="2000" dirty="0" err="1" smtClean="0"/>
              <a:t>representation</a:t>
            </a:r>
            <a:r>
              <a:rPr lang="fr-FR" sz="2000" dirty="0" smtClean="0"/>
              <a:t> of </a:t>
            </a:r>
            <a:r>
              <a:rPr lang="fr-FR" sz="2000" dirty="0" err="1" smtClean="0"/>
              <a:t>gyres</a:t>
            </a:r>
            <a:r>
              <a:rPr lang="fr-FR" sz="2000" dirty="0" smtClean="0"/>
              <a:t> </a:t>
            </a:r>
            <a:r>
              <a:rPr lang="fr-FR" sz="2000" dirty="0" err="1" smtClean="0"/>
              <a:t>asymmetry</a:t>
            </a:r>
            <a:r>
              <a:rPr lang="fr-FR" sz="2000" dirty="0" smtClean="0"/>
              <a:t> and FW </a:t>
            </a:r>
            <a:r>
              <a:rPr lang="fr-FR" sz="2000" dirty="0" err="1" smtClean="0"/>
              <a:t>leakeage</a:t>
            </a:r>
            <a:r>
              <a:rPr lang="fr-FR" sz="2000" dirty="0" smtClean="0"/>
              <a:t> in </a:t>
            </a:r>
            <a:r>
              <a:rPr lang="fr-FR" sz="2000" dirty="0" err="1" smtClean="0"/>
              <a:t>previous</a:t>
            </a:r>
            <a:r>
              <a:rPr lang="fr-FR" sz="2000" dirty="0" smtClean="0"/>
              <a:t> </a:t>
            </a:r>
            <a:r>
              <a:rPr lang="fr-FR" sz="2000" dirty="0" err="1" smtClean="0"/>
              <a:t>work</a:t>
            </a:r>
            <a:endParaRPr lang="fr-FR" sz="2000" dirty="0" smtClean="0"/>
          </a:p>
          <a:p>
            <a:r>
              <a:rPr lang="fr-FR" sz="2000" dirty="0" smtClean="0"/>
              <a:t>Large </a:t>
            </a:r>
            <a:r>
              <a:rPr lang="fr-FR" sz="2000" dirty="0" err="1" smtClean="0"/>
              <a:t>weakening</a:t>
            </a:r>
            <a:r>
              <a:rPr lang="fr-FR" sz="2000" dirty="0" smtClean="0"/>
              <a:t> in the second part of </a:t>
            </a:r>
            <a:r>
              <a:rPr lang="fr-FR" sz="2000" dirty="0" err="1" smtClean="0"/>
              <a:t>century</a:t>
            </a:r>
            <a:r>
              <a:rPr lang="fr-FR" sz="2000" dirty="0" smtClean="0"/>
              <a:t>?</a:t>
            </a:r>
          </a:p>
          <a:p>
            <a:endParaRPr lang="fr-FR" sz="2000" dirty="0" smtClean="0"/>
          </a:p>
        </p:txBody>
      </p:sp>
    </p:spTree>
    <p:extLst>
      <p:ext uri="{BB962C8B-B14F-4D97-AF65-F5344CB8AC3E}">
        <p14:creationId xmlns:p14="http://schemas.microsoft.com/office/powerpoint/2010/main" val="3860746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ceMoon-SOS Preleveu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67544" y="2060848"/>
            <a:ext cx="8042276" cy="1336956"/>
          </a:xfrm>
        </p:spPr>
        <p:txBody>
          <a:bodyPr/>
          <a:lstStyle/>
          <a:p>
            <a:r>
              <a:rPr lang="fr-FR" dirty="0" err="1" smtClean="0">
                <a:solidFill>
                  <a:schemeClr val="accent2">
                    <a:lumMod val="20000"/>
                    <a:lumOff val="80000"/>
                  </a:schemeClr>
                </a:solidFill>
                <a:latin typeface="Comic Sans MS"/>
                <a:cs typeface="Comic Sans MS"/>
              </a:rPr>
              <a:t>Thank</a:t>
            </a:r>
            <a:r>
              <a:rPr lang="fr-FR" dirty="0" smtClean="0">
                <a:solidFill>
                  <a:schemeClr val="accent2">
                    <a:lumMod val="20000"/>
                    <a:lumOff val="80000"/>
                  </a:schemeClr>
                </a:solidFill>
                <a:latin typeface="Comic Sans MS"/>
                <a:cs typeface="Comic Sans MS"/>
              </a:rPr>
              <a:t> </a:t>
            </a:r>
            <a:r>
              <a:rPr lang="fr-FR" dirty="0" err="1" smtClean="0">
                <a:solidFill>
                  <a:schemeClr val="accent2">
                    <a:lumMod val="20000"/>
                    <a:lumOff val="80000"/>
                  </a:schemeClr>
                </a:solidFill>
                <a:latin typeface="Comic Sans MS"/>
                <a:cs typeface="Comic Sans MS"/>
              </a:rPr>
              <a:t>you</a:t>
            </a:r>
            <a:r>
              <a:rPr lang="fr-FR" dirty="0" smtClean="0">
                <a:solidFill>
                  <a:schemeClr val="accent2">
                    <a:lumMod val="20000"/>
                    <a:lumOff val="80000"/>
                  </a:schemeClr>
                </a:solidFill>
              </a:rPr>
              <a:t>	</a:t>
            </a:r>
            <a:endParaRPr lang="fr-FR" dirty="0">
              <a:solidFill>
                <a:schemeClr val="accent2">
                  <a:lumMod val="20000"/>
                  <a:lumOff val="80000"/>
                </a:schemeClr>
              </a:solidFill>
            </a:endParaRPr>
          </a:p>
        </p:txBody>
      </p:sp>
      <p:sp>
        <p:nvSpPr>
          <p:cNvPr id="4" name="ZoneTexte 3"/>
          <p:cNvSpPr txBox="1"/>
          <p:nvPr/>
        </p:nvSpPr>
        <p:spPr>
          <a:xfrm>
            <a:off x="2843808" y="5589240"/>
            <a:ext cx="4104456" cy="369332"/>
          </a:xfrm>
          <a:prstGeom prst="rect">
            <a:avLst/>
          </a:prstGeom>
          <a:noFill/>
        </p:spPr>
        <p:txBody>
          <a:bodyPr wrap="square" rtlCol="0">
            <a:spAutoFit/>
          </a:bodyPr>
          <a:lstStyle/>
          <a:p>
            <a:r>
              <a:rPr lang="fr-FR" dirty="0" err="1" smtClean="0">
                <a:solidFill>
                  <a:srgbClr val="C8E0E9"/>
                </a:solidFill>
              </a:rPr>
              <a:t>Didier.Swingedouw@lsce.ipsl.fr</a:t>
            </a:r>
            <a:endParaRPr lang="fr-FR" dirty="0">
              <a:solidFill>
                <a:srgbClr val="C8E0E9"/>
              </a:solidFill>
            </a:endParaRPr>
          </a:p>
        </p:txBody>
      </p:sp>
    </p:spTree>
    <p:extLst>
      <p:ext uri="{BB962C8B-B14F-4D97-AF65-F5344CB8AC3E}">
        <p14:creationId xmlns:p14="http://schemas.microsoft.com/office/powerpoint/2010/main" val="39217814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Marco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2" name="Titre 1"/>
          <p:cNvSpPr>
            <a:spLocks noGrp="1"/>
          </p:cNvSpPr>
          <p:nvPr>
            <p:ph type="title"/>
          </p:nvPr>
        </p:nvSpPr>
        <p:spPr>
          <a:xfrm>
            <a:off x="994220" y="1196752"/>
            <a:ext cx="8042276" cy="1336956"/>
          </a:xfrm>
        </p:spPr>
        <p:txBody>
          <a:bodyPr/>
          <a:lstStyle/>
          <a:p>
            <a:r>
              <a:rPr lang="fr-FR" b="1" dirty="0" err="1" smtClean="0">
                <a:solidFill>
                  <a:schemeClr val="bg2">
                    <a:lumMod val="25000"/>
                  </a:schemeClr>
                </a:solidFill>
                <a:latin typeface="Comic Sans MS"/>
                <a:cs typeface="Comic Sans MS"/>
              </a:rPr>
              <a:t>Thank</a:t>
            </a:r>
            <a:r>
              <a:rPr lang="fr-FR" b="1" dirty="0" smtClean="0">
                <a:solidFill>
                  <a:schemeClr val="bg2">
                    <a:lumMod val="25000"/>
                  </a:schemeClr>
                </a:solidFill>
                <a:latin typeface="Comic Sans MS"/>
                <a:cs typeface="Comic Sans MS"/>
              </a:rPr>
              <a:t> </a:t>
            </a:r>
            <a:r>
              <a:rPr lang="fr-FR" b="1" dirty="0" err="1" smtClean="0">
                <a:solidFill>
                  <a:schemeClr val="bg2">
                    <a:lumMod val="25000"/>
                  </a:schemeClr>
                </a:solidFill>
                <a:latin typeface="Comic Sans MS"/>
                <a:cs typeface="Comic Sans MS"/>
              </a:rPr>
              <a:t>you</a:t>
            </a:r>
            <a:r>
              <a:rPr lang="fr-FR" b="1" dirty="0" smtClean="0">
                <a:solidFill>
                  <a:schemeClr val="bg2">
                    <a:lumMod val="25000"/>
                  </a:schemeClr>
                </a:solidFill>
                <a:latin typeface="Comic Sans MS"/>
                <a:cs typeface="Comic Sans MS"/>
              </a:rPr>
              <a:t>	</a:t>
            </a:r>
            <a:endParaRPr lang="fr-FR" b="1" dirty="0">
              <a:solidFill>
                <a:schemeClr val="bg2">
                  <a:lumMod val="25000"/>
                </a:schemeClr>
              </a:solidFill>
              <a:latin typeface="Comic Sans MS"/>
              <a:cs typeface="Comic Sans MS"/>
            </a:endParaRPr>
          </a:p>
        </p:txBody>
      </p:sp>
      <p:sp>
        <p:nvSpPr>
          <p:cNvPr id="4" name="ZoneTexte 3"/>
          <p:cNvSpPr txBox="1"/>
          <p:nvPr/>
        </p:nvSpPr>
        <p:spPr>
          <a:xfrm>
            <a:off x="4860032" y="5795972"/>
            <a:ext cx="4104456" cy="369332"/>
          </a:xfrm>
          <a:prstGeom prst="rect">
            <a:avLst/>
          </a:prstGeom>
          <a:noFill/>
        </p:spPr>
        <p:txBody>
          <a:bodyPr wrap="square" rtlCol="0">
            <a:spAutoFit/>
          </a:bodyPr>
          <a:lstStyle/>
          <a:p>
            <a:r>
              <a:rPr lang="fr-FR" dirty="0" err="1" smtClean="0">
                <a:solidFill>
                  <a:schemeClr val="bg2">
                    <a:lumMod val="25000"/>
                  </a:schemeClr>
                </a:solidFill>
              </a:rPr>
              <a:t>Didier.Swingedouw@lsce.ipsl.fr</a:t>
            </a:r>
            <a:endParaRPr lang="fr-FR" dirty="0">
              <a:solidFill>
                <a:schemeClr val="bg2">
                  <a:lumMod val="25000"/>
                </a:schemeClr>
              </a:solidFill>
            </a:endParaRPr>
          </a:p>
        </p:txBody>
      </p:sp>
    </p:spTree>
    <p:extLst>
      <p:ext uri="{BB962C8B-B14F-4D97-AF65-F5344CB8AC3E}">
        <p14:creationId xmlns:p14="http://schemas.microsoft.com/office/powerpoint/2010/main" val="13365397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392"/>
            <a:ext cx="9144000" cy="936104"/>
          </a:xfrm>
        </p:spPr>
        <p:txBody>
          <a:bodyPr/>
          <a:lstStyle/>
          <a:p>
            <a:r>
              <a:rPr lang="fr-FR" sz="3600" dirty="0" err="1" smtClean="0"/>
              <a:t>What</a:t>
            </a:r>
            <a:r>
              <a:rPr lang="fr-FR" sz="3600" dirty="0" smtClean="0"/>
              <a:t> do </a:t>
            </a:r>
            <a:r>
              <a:rPr lang="fr-FR" sz="3600" dirty="0" err="1" smtClean="0"/>
              <a:t>we</a:t>
            </a:r>
            <a:r>
              <a:rPr lang="fr-FR" sz="3600" dirty="0" smtClean="0"/>
              <a:t> </a:t>
            </a:r>
            <a:r>
              <a:rPr lang="fr-FR" sz="3600" dirty="0" err="1" smtClean="0"/>
              <a:t>expect</a:t>
            </a:r>
            <a:r>
              <a:rPr lang="fr-FR" sz="3600" dirty="0" smtClean="0"/>
              <a:t> </a:t>
            </a:r>
            <a:r>
              <a:rPr lang="fr-FR" sz="3600" dirty="0" err="1" smtClean="0"/>
              <a:t>from</a:t>
            </a:r>
            <a:r>
              <a:rPr lang="fr-FR" sz="3600" dirty="0" smtClean="0"/>
              <a:t> initialisation?</a:t>
            </a:r>
            <a:endParaRPr lang="fr-FR" sz="3600" dirty="0"/>
          </a:p>
        </p:txBody>
      </p:sp>
      <p:grpSp>
        <p:nvGrpSpPr>
          <p:cNvPr id="20" name="Grouper 19"/>
          <p:cNvGrpSpPr/>
          <p:nvPr/>
        </p:nvGrpSpPr>
        <p:grpSpPr>
          <a:xfrm>
            <a:off x="2051720" y="2131115"/>
            <a:ext cx="6336704" cy="2799243"/>
            <a:chOff x="683568" y="3933056"/>
            <a:chExt cx="6336704" cy="1152128"/>
          </a:xfrm>
        </p:grpSpPr>
        <p:grpSp>
          <p:nvGrpSpPr>
            <p:cNvPr id="21" name="Grouper 20"/>
            <p:cNvGrpSpPr/>
            <p:nvPr/>
          </p:nvGrpSpPr>
          <p:grpSpPr>
            <a:xfrm>
              <a:off x="683568" y="4077072"/>
              <a:ext cx="3168352" cy="1008112"/>
              <a:chOff x="683568" y="4077072"/>
              <a:chExt cx="3168352" cy="1008112"/>
            </a:xfrm>
          </p:grpSpPr>
          <p:cxnSp>
            <p:nvCxnSpPr>
              <p:cNvPr id="25" name="Connecteur en arc 24"/>
              <p:cNvCxnSpPr/>
              <p:nvPr/>
            </p:nvCxnSpPr>
            <p:spPr>
              <a:xfrm>
                <a:off x="683568" y="4221088"/>
                <a:ext cx="1584176" cy="864096"/>
              </a:xfrm>
              <a:prstGeom prst="curvedConnector3">
                <a:avLst/>
              </a:prstGeom>
              <a:ln w="76200"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Connecteur en arc 25"/>
              <p:cNvCxnSpPr/>
              <p:nvPr/>
            </p:nvCxnSpPr>
            <p:spPr>
              <a:xfrm flipV="1">
                <a:off x="2267744" y="4077072"/>
                <a:ext cx="1584176" cy="1008112"/>
              </a:xfrm>
              <a:prstGeom prst="curvedConnector3">
                <a:avLst/>
              </a:prstGeom>
              <a:ln w="76200"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22" name="Grouper 21"/>
            <p:cNvGrpSpPr/>
            <p:nvPr/>
          </p:nvGrpSpPr>
          <p:grpSpPr>
            <a:xfrm>
              <a:off x="3851920" y="3933056"/>
              <a:ext cx="3168352" cy="1008112"/>
              <a:chOff x="683568" y="4077072"/>
              <a:chExt cx="3168352" cy="1008112"/>
            </a:xfrm>
          </p:grpSpPr>
          <p:cxnSp>
            <p:nvCxnSpPr>
              <p:cNvPr id="23" name="Connecteur en arc 22"/>
              <p:cNvCxnSpPr/>
              <p:nvPr/>
            </p:nvCxnSpPr>
            <p:spPr>
              <a:xfrm>
                <a:off x="683568" y="4221088"/>
                <a:ext cx="1584176" cy="864096"/>
              </a:xfrm>
              <a:prstGeom prst="curvedConnector3">
                <a:avLst/>
              </a:prstGeom>
              <a:ln w="76200"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Connecteur en arc 23"/>
              <p:cNvCxnSpPr/>
              <p:nvPr/>
            </p:nvCxnSpPr>
            <p:spPr>
              <a:xfrm flipV="1">
                <a:off x="2267744" y="4077072"/>
                <a:ext cx="1584176" cy="1008112"/>
              </a:xfrm>
              <a:prstGeom prst="curvedConnector3">
                <a:avLst/>
              </a:prstGeom>
              <a:ln w="76200"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cxnSp>
        <p:nvCxnSpPr>
          <p:cNvPr id="28" name="Connecteur droit avec flèche 27"/>
          <p:cNvCxnSpPr/>
          <p:nvPr/>
        </p:nvCxnSpPr>
        <p:spPr>
          <a:xfrm flipV="1">
            <a:off x="467544" y="1915091"/>
            <a:ext cx="0" cy="331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467544" y="5227459"/>
            <a:ext cx="80565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ZoneTexte 41"/>
          <p:cNvSpPr txBox="1"/>
          <p:nvPr/>
        </p:nvSpPr>
        <p:spPr>
          <a:xfrm>
            <a:off x="92699" y="1268760"/>
            <a:ext cx="1440160" cy="646331"/>
          </a:xfrm>
          <a:prstGeom prst="rect">
            <a:avLst/>
          </a:prstGeom>
          <a:noFill/>
        </p:spPr>
        <p:txBody>
          <a:bodyPr wrap="square" rtlCol="0">
            <a:spAutoFit/>
          </a:bodyPr>
          <a:lstStyle/>
          <a:p>
            <a:r>
              <a:rPr lang="fr-FR" dirty="0" err="1" smtClean="0"/>
              <a:t>Climatic</a:t>
            </a:r>
            <a:r>
              <a:rPr lang="fr-FR" dirty="0" smtClean="0"/>
              <a:t> index</a:t>
            </a:r>
            <a:endParaRPr lang="fr-FR" dirty="0"/>
          </a:p>
        </p:txBody>
      </p:sp>
      <p:sp>
        <p:nvSpPr>
          <p:cNvPr id="43" name="ZoneTexte 42"/>
          <p:cNvSpPr txBox="1"/>
          <p:nvPr/>
        </p:nvSpPr>
        <p:spPr>
          <a:xfrm>
            <a:off x="8172400" y="5263738"/>
            <a:ext cx="1440160" cy="369332"/>
          </a:xfrm>
          <a:prstGeom prst="rect">
            <a:avLst/>
          </a:prstGeom>
          <a:noFill/>
        </p:spPr>
        <p:txBody>
          <a:bodyPr wrap="square" rtlCol="0">
            <a:spAutoFit/>
          </a:bodyPr>
          <a:lstStyle/>
          <a:p>
            <a:r>
              <a:rPr lang="fr-FR" dirty="0" smtClean="0"/>
              <a:t>Time</a:t>
            </a:r>
            <a:endParaRPr lang="fr-FR" dirty="0"/>
          </a:p>
        </p:txBody>
      </p:sp>
      <p:sp>
        <p:nvSpPr>
          <p:cNvPr id="44" name="ZoneTexte 43"/>
          <p:cNvSpPr txBox="1"/>
          <p:nvPr/>
        </p:nvSpPr>
        <p:spPr>
          <a:xfrm>
            <a:off x="7244680" y="1730425"/>
            <a:ext cx="1791816" cy="369332"/>
          </a:xfrm>
          <a:prstGeom prst="rect">
            <a:avLst/>
          </a:prstGeom>
          <a:noFill/>
        </p:spPr>
        <p:txBody>
          <a:bodyPr wrap="square" rtlCol="0">
            <a:spAutoFit/>
          </a:bodyPr>
          <a:lstStyle/>
          <a:p>
            <a:r>
              <a:rPr lang="fr-FR" b="1" dirty="0" smtClean="0">
                <a:solidFill>
                  <a:srgbClr val="FF0000"/>
                </a:solidFill>
              </a:rPr>
              <a:t>Observations</a:t>
            </a:r>
            <a:endParaRPr lang="fr-FR" b="1" dirty="0">
              <a:solidFill>
                <a:srgbClr val="FF0000"/>
              </a:solidFill>
            </a:endParaRPr>
          </a:p>
        </p:txBody>
      </p:sp>
      <p:grpSp>
        <p:nvGrpSpPr>
          <p:cNvPr id="48" name="Grouper 47"/>
          <p:cNvGrpSpPr/>
          <p:nvPr/>
        </p:nvGrpSpPr>
        <p:grpSpPr>
          <a:xfrm>
            <a:off x="1043608" y="2417656"/>
            <a:ext cx="6336704" cy="2206668"/>
            <a:chOff x="1043608" y="2417656"/>
            <a:chExt cx="6336704" cy="2206668"/>
          </a:xfrm>
        </p:grpSpPr>
        <p:grpSp>
          <p:nvGrpSpPr>
            <p:cNvPr id="19" name="Grouper 18"/>
            <p:cNvGrpSpPr/>
            <p:nvPr/>
          </p:nvGrpSpPr>
          <p:grpSpPr>
            <a:xfrm>
              <a:off x="1043608" y="2830925"/>
              <a:ext cx="6336704" cy="1793399"/>
              <a:chOff x="683568" y="3933056"/>
              <a:chExt cx="6336704" cy="1152128"/>
            </a:xfrm>
          </p:grpSpPr>
          <p:grpSp>
            <p:nvGrpSpPr>
              <p:cNvPr id="14" name="Grouper 13"/>
              <p:cNvGrpSpPr/>
              <p:nvPr/>
            </p:nvGrpSpPr>
            <p:grpSpPr>
              <a:xfrm>
                <a:off x="683568" y="4077072"/>
                <a:ext cx="3168352" cy="1008112"/>
                <a:chOff x="683568" y="4077072"/>
                <a:chExt cx="3168352" cy="1008112"/>
              </a:xfrm>
            </p:grpSpPr>
            <p:cxnSp>
              <p:nvCxnSpPr>
                <p:cNvPr id="10" name="Connecteur en arc 9"/>
                <p:cNvCxnSpPr/>
                <p:nvPr/>
              </p:nvCxnSpPr>
              <p:spPr>
                <a:xfrm>
                  <a:off x="683568" y="4221088"/>
                  <a:ext cx="1584176" cy="864096"/>
                </a:xfrm>
                <a:prstGeom prst="curvedConnector3">
                  <a:avLst/>
                </a:prstGeom>
                <a:ln w="76200" cmpd="sng"/>
              </p:spPr>
              <p:style>
                <a:lnRef idx="2">
                  <a:schemeClr val="accent1"/>
                </a:lnRef>
                <a:fillRef idx="0">
                  <a:schemeClr val="accent1"/>
                </a:fillRef>
                <a:effectRef idx="1">
                  <a:schemeClr val="accent1"/>
                </a:effectRef>
                <a:fontRef idx="minor">
                  <a:schemeClr val="tx1"/>
                </a:fontRef>
              </p:style>
            </p:cxnSp>
            <p:cxnSp>
              <p:nvCxnSpPr>
                <p:cNvPr id="12" name="Connecteur en arc 11"/>
                <p:cNvCxnSpPr/>
                <p:nvPr/>
              </p:nvCxnSpPr>
              <p:spPr>
                <a:xfrm flipV="1">
                  <a:off x="2267744" y="4077072"/>
                  <a:ext cx="1584176" cy="1008112"/>
                </a:xfrm>
                <a:prstGeom prst="curvedConnector3">
                  <a:avLst/>
                </a:prstGeom>
                <a:ln w="76200" cmpd="sng">
                  <a:solidFill>
                    <a:srgbClr val="4F81BD"/>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3851920" y="3933056"/>
                <a:ext cx="3168352" cy="1008112"/>
                <a:chOff x="683568" y="4077072"/>
                <a:chExt cx="3168352" cy="1008112"/>
              </a:xfrm>
            </p:grpSpPr>
            <p:cxnSp>
              <p:nvCxnSpPr>
                <p:cNvPr id="17" name="Connecteur en arc 16"/>
                <p:cNvCxnSpPr/>
                <p:nvPr/>
              </p:nvCxnSpPr>
              <p:spPr>
                <a:xfrm>
                  <a:off x="683568" y="4221088"/>
                  <a:ext cx="1584176" cy="864096"/>
                </a:xfrm>
                <a:prstGeom prst="curvedConnector3">
                  <a:avLst/>
                </a:prstGeom>
                <a:ln w="7620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18" name="Connecteur en arc 17"/>
                <p:cNvCxnSpPr/>
                <p:nvPr/>
              </p:nvCxnSpPr>
              <p:spPr>
                <a:xfrm flipV="1">
                  <a:off x="2267744" y="4077072"/>
                  <a:ext cx="1584176" cy="1008112"/>
                </a:xfrm>
                <a:prstGeom prst="curvedConnector3">
                  <a:avLst/>
                </a:prstGeom>
                <a:ln w="76200" cmpd="sng"/>
              </p:spPr>
              <p:style>
                <a:lnRef idx="2">
                  <a:schemeClr val="accent1"/>
                </a:lnRef>
                <a:fillRef idx="0">
                  <a:schemeClr val="accent1"/>
                </a:fillRef>
                <a:effectRef idx="1">
                  <a:schemeClr val="accent1"/>
                </a:effectRef>
                <a:fontRef idx="minor">
                  <a:schemeClr val="tx1"/>
                </a:fontRef>
              </p:style>
            </p:cxnSp>
          </p:grpSp>
        </p:grpSp>
        <p:sp>
          <p:nvSpPr>
            <p:cNvPr id="45" name="ZoneTexte 44"/>
            <p:cNvSpPr txBox="1"/>
            <p:nvPr/>
          </p:nvSpPr>
          <p:spPr>
            <a:xfrm>
              <a:off x="6348772" y="2417656"/>
              <a:ext cx="1031540" cy="646331"/>
            </a:xfrm>
            <a:prstGeom prst="rect">
              <a:avLst/>
            </a:prstGeom>
            <a:noFill/>
          </p:spPr>
          <p:txBody>
            <a:bodyPr wrap="square" rtlCol="0">
              <a:spAutoFit/>
            </a:bodyPr>
            <a:lstStyle/>
            <a:p>
              <a:r>
                <a:rPr lang="fr-FR" b="1" dirty="0" smtClean="0">
                  <a:solidFill>
                    <a:schemeClr val="tx2">
                      <a:lumMod val="75000"/>
                      <a:lumOff val="25000"/>
                    </a:schemeClr>
                  </a:solidFill>
                </a:rPr>
                <a:t>Model free</a:t>
              </a:r>
              <a:endParaRPr lang="fr-FR" b="1" dirty="0">
                <a:solidFill>
                  <a:schemeClr val="tx2">
                    <a:lumMod val="75000"/>
                    <a:lumOff val="25000"/>
                  </a:schemeClr>
                </a:solidFill>
              </a:endParaRPr>
            </a:p>
          </p:txBody>
        </p:sp>
      </p:grpSp>
      <p:grpSp>
        <p:nvGrpSpPr>
          <p:cNvPr id="49" name="Grouper 48"/>
          <p:cNvGrpSpPr/>
          <p:nvPr/>
        </p:nvGrpSpPr>
        <p:grpSpPr>
          <a:xfrm>
            <a:off x="2051720" y="2492896"/>
            <a:ext cx="7200800" cy="2170375"/>
            <a:chOff x="2051720" y="2492896"/>
            <a:chExt cx="7200800" cy="2170375"/>
          </a:xfrm>
        </p:grpSpPr>
        <p:grpSp>
          <p:nvGrpSpPr>
            <p:cNvPr id="35" name="Grouper 34"/>
            <p:cNvGrpSpPr/>
            <p:nvPr/>
          </p:nvGrpSpPr>
          <p:grpSpPr>
            <a:xfrm>
              <a:off x="2051720" y="2492896"/>
              <a:ext cx="6336704" cy="2170375"/>
              <a:chOff x="683568" y="3933056"/>
              <a:chExt cx="6336704" cy="1152128"/>
            </a:xfrm>
          </p:grpSpPr>
          <p:grpSp>
            <p:nvGrpSpPr>
              <p:cNvPr id="36" name="Grouper 35"/>
              <p:cNvGrpSpPr/>
              <p:nvPr/>
            </p:nvGrpSpPr>
            <p:grpSpPr>
              <a:xfrm>
                <a:off x="683568" y="4077072"/>
                <a:ext cx="3168352" cy="1008112"/>
                <a:chOff x="683568" y="4077072"/>
                <a:chExt cx="3168352" cy="1008112"/>
              </a:xfrm>
            </p:grpSpPr>
            <p:cxnSp>
              <p:nvCxnSpPr>
                <p:cNvPr id="40" name="Connecteur en arc 39"/>
                <p:cNvCxnSpPr/>
                <p:nvPr/>
              </p:nvCxnSpPr>
              <p:spPr>
                <a:xfrm>
                  <a:off x="683568" y="4221088"/>
                  <a:ext cx="1584176" cy="864096"/>
                </a:xfrm>
                <a:prstGeom prst="curvedConnector3">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Connecteur en arc 40"/>
                <p:cNvCxnSpPr/>
                <p:nvPr/>
              </p:nvCxnSpPr>
              <p:spPr>
                <a:xfrm flipV="1">
                  <a:off x="2267744" y="4077072"/>
                  <a:ext cx="1584176" cy="1008112"/>
                </a:xfrm>
                <a:prstGeom prst="curvedConnector3">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7" name="Grouper 36"/>
              <p:cNvGrpSpPr/>
              <p:nvPr/>
            </p:nvGrpSpPr>
            <p:grpSpPr>
              <a:xfrm>
                <a:off x="3851920" y="3933056"/>
                <a:ext cx="3168352" cy="1008112"/>
                <a:chOff x="683568" y="4077072"/>
                <a:chExt cx="3168352" cy="1008112"/>
              </a:xfrm>
            </p:grpSpPr>
            <p:cxnSp>
              <p:nvCxnSpPr>
                <p:cNvPr id="38" name="Connecteur en arc 37"/>
                <p:cNvCxnSpPr/>
                <p:nvPr/>
              </p:nvCxnSpPr>
              <p:spPr>
                <a:xfrm>
                  <a:off x="683568" y="4221088"/>
                  <a:ext cx="1584176" cy="864096"/>
                </a:xfrm>
                <a:prstGeom prst="curvedConnector3">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Connecteur en arc 38"/>
                <p:cNvCxnSpPr/>
                <p:nvPr/>
              </p:nvCxnSpPr>
              <p:spPr>
                <a:xfrm flipV="1">
                  <a:off x="2267744" y="4077072"/>
                  <a:ext cx="1584176" cy="1008112"/>
                </a:xfrm>
                <a:prstGeom prst="curvedConnector3">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sp>
          <p:nvSpPr>
            <p:cNvPr id="46" name="ZoneTexte 45"/>
            <p:cNvSpPr txBox="1"/>
            <p:nvPr/>
          </p:nvSpPr>
          <p:spPr>
            <a:xfrm>
              <a:off x="7812360" y="2773285"/>
              <a:ext cx="1440160" cy="646331"/>
            </a:xfrm>
            <a:prstGeom prst="rect">
              <a:avLst/>
            </a:prstGeom>
            <a:noFill/>
          </p:spPr>
          <p:txBody>
            <a:bodyPr wrap="square" rtlCol="0">
              <a:spAutoFit/>
            </a:bodyPr>
            <a:lstStyle/>
            <a:p>
              <a:r>
                <a:rPr lang="fr-FR" b="1" dirty="0" smtClean="0">
                  <a:solidFill>
                    <a:srgbClr val="008000"/>
                  </a:solidFill>
                </a:rPr>
                <a:t>Model </a:t>
              </a:r>
              <a:r>
                <a:rPr lang="fr-FR" b="1" dirty="0" err="1" smtClean="0">
                  <a:solidFill>
                    <a:srgbClr val="008000"/>
                  </a:solidFill>
                </a:rPr>
                <a:t>initialised</a:t>
              </a:r>
              <a:endParaRPr lang="fr-FR" b="1" dirty="0">
                <a:solidFill>
                  <a:srgbClr val="008000"/>
                </a:solidFill>
              </a:endParaRPr>
            </a:p>
          </p:txBody>
        </p:sp>
      </p:grpSp>
      <p:sp>
        <p:nvSpPr>
          <p:cNvPr id="47" name="ZoneTexte 46"/>
          <p:cNvSpPr txBox="1"/>
          <p:nvPr/>
        </p:nvSpPr>
        <p:spPr>
          <a:xfrm>
            <a:off x="72008" y="5517232"/>
            <a:ext cx="9036496" cy="1396964"/>
          </a:xfrm>
          <a:prstGeom prst="rect">
            <a:avLst/>
          </a:prstGeom>
          <a:noFill/>
        </p:spPr>
        <p:txBody>
          <a:bodyPr wrap="square" rtlCol="0">
            <a:spAutoFit/>
          </a:bodyPr>
          <a:lstStyle/>
          <a:p>
            <a:pPr>
              <a:lnSpc>
                <a:spcPts val="2560"/>
              </a:lnSpc>
            </a:pPr>
            <a:r>
              <a:rPr lang="fr-FR" b="1" dirty="0" err="1" smtClean="0"/>
              <a:t>Assumptions</a:t>
            </a:r>
            <a:r>
              <a:rPr lang="fr-FR" b="1" dirty="0" smtClean="0"/>
              <a:t>:</a:t>
            </a:r>
          </a:p>
          <a:p>
            <a:pPr marL="342900" indent="-342900">
              <a:lnSpc>
                <a:spcPts val="2560"/>
              </a:lnSpc>
              <a:buFont typeface="+mj-lt"/>
              <a:buAutoNum type="arabicPeriod"/>
            </a:pPr>
            <a:r>
              <a:rPr lang="fr-FR" b="1" dirty="0" err="1" smtClean="0"/>
              <a:t>Climatic</a:t>
            </a:r>
            <a:r>
              <a:rPr lang="fr-FR" b="1" dirty="0" smtClean="0"/>
              <a:t> oscillations </a:t>
            </a:r>
            <a:r>
              <a:rPr lang="fr-FR" b="1" dirty="0" err="1" smtClean="0"/>
              <a:t>correctly</a:t>
            </a:r>
            <a:r>
              <a:rPr lang="fr-FR" b="1" dirty="0" smtClean="0"/>
              <a:t> </a:t>
            </a:r>
            <a:r>
              <a:rPr lang="fr-FR" b="1" dirty="0" err="1" smtClean="0"/>
              <a:t>represented</a:t>
            </a:r>
            <a:r>
              <a:rPr lang="fr-FR" b="1" dirty="0" smtClean="0"/>
              <a:t> in model (</a:t>
            </a:r>
            <a:r>
              <a:rPr lang="fr-FR" b="1" dirty="0" err="1" smtClean="0"/>
              <a:t>frequency</a:t>
            </a:r>
            <a:r>
              <a:rPr lang="fr-FR" b="1" dirty="0" smtClean="0"/>
              <a:t>, amplitude)?</a:t>
            </a:r>
          </a:p>
          <a:p>
            <a:pPr marL="342900" indent="-342900">
              <a:lnSpc>
                <a:spcPts val="2560"/>
              </a:lnSpc>
              <a:buFont typeface="+mj-lt"/>
              <a:buAutoNum type="arabicPeriod"/>
            </a:pPr>
            <a:r>
              <a:rPr lang="fr-FR" b="1" dirty="0" smtClean="0"/>
              <a:t>There </a:t>
            </a:r>
            <a:r>
              <a:rPr lang="fr-FR" b="1" dirty="0" err="1" smtClean="0"/>
              <a:t>exists</a:t>
            </a:r>
            <a:r>
              <a:rPr lang="fr-FR" b="1" dirty="0" smtClean="0"/>
              <a:t> </a:t>
            </a:r>
            <a:r>
              <a:rPr lang="fr-FR" b="1" dirty="0" err="1" smtClean="0"/>
              <a:t>ways</a:t>
            </a:r>
            <a:r>
              <a:rPr lang="fr-FR" b="1" dirty="0" smtClean="0"/>
              <a:t> to phase the </a:t>
            </a:r>
            <a:r>
              <a:rPr lang="fr-FR" b="1" dirty="0" err="1" smtClean="0"/>
              <a:t>two</a:t>
            </a:r>
            <a:r>
              <a:rPr lang="fr-FR" b="1" dirty="0" smtClean="0"/>
              <a:t> </a:t>
            </a:r>
            <a:r>
              <a:rPr lang="fr-FR" b="1" dirty="0" err="1" smtClean="0"/>
              <a:t>signals</a:t>
            </a:r>
            <a:r>
              <a:rPr lang="fr-FR" b="1" dirty="0" smtClean="0"/>
              <a:t> </a:t>
            </a:r>
            <a:r>
              <a:rPr lang="fr-FR" b="1" dirty="0" err="1" smtClean="0"/>
              <a:t>using</a:t>
            </a:r>
            <a:r>
              <a:rPr lang="fr-FR" b="1" dirty="0" smtClean="0"/>
              <a:t> </a:t>
            </a:r>
            <a:r>
              <a:rPr lang="fr-FR" b="1" dirty="0" err="1" smtClean="0"/>
              <a:t>coupled</a:t>
            </a:r>
            <a:r>
              <a:rPr lang="fr-FR" b="1" dirty="0" smtClean="0"/>
              <a:t> </a:t>
            </a:r>
            <a:r>
              <a:rPr lang="fr-FR" b="1" dirty="0" err="1" smtClean="0"/>
              <a:t>models</a:t>
            </a:r>
            <a:r>
              <a:rPr lang="fr-FR" b="1" dirty="0" smtClean="0"/>
              <a:t>?</a:t>
            </a:r>
          </a:p>
          <a:p>
            <a:pPr marL="285750" indent="-285750">
              <a:lnSpc>
                <a:spcPts val="2560"/>
              </a:lnSpc>
              <a:buFont typeface="Arial"/>
              <a:buChar char="•"/>
            </a:pPr>
            <a:endParaRPr lang="fr-FR" dirty="0"/>
          </a:p>
        </p:txBody>
      </p:sp>
    </p:spTree>
    <p:extLst>
      <p:ext uri="{BB962C8B-B14F-4D97-AF65-F5344CB8AC3E}">
        <p14:creationId xmlns:p14="http://schemas.microsoft.com/office/powerpoint/2010/main" val="3650190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Questions</a:t>
            </a:r>
            <a:endParaRPr lang="fr-FR" dirty="0"/>
          </a:p>
        </p:txBody>
      </p:sp>
      <p:sp>
        <p:nvSpPr>
          <p:cNvPr id="3" name="Espace réservé du contenu 2"/>
          <p:cNvSpPr>
            <a:spLocks noGrp="1"/>
          </p:cNvSpPr>
          <p:nvPr>
            <p:ph idx="1"/>
          </p:nvPr>
        </p:nvSpPr>
        <p:spPr>
          <a:xfrm>
            <a:off x="467544" y="2253952"/>
            <a:ext cx="8064896" cy="4343400"/>
          </a:xfrm>
        </p:spPr>
        <p:txBody>
          <a:bodyPr/>
          <a:lstStyle/>
          <a:p>
            <a:r>
              <a:rPr lang="fr-FR" dirty="0" smtClean="0"/>
              <a:t>Can </a:t>
            </a:r>
            <a:r>
              <a:rPr lang="fr-FR" dirty="0" err="1" smtClean="0"/>
              <a:t>we</a:t>
            </a:r>
            <a:r>
              <a:rPr lang="fr-FR" dirty="0" smtClean="0"/>
              <a:t> </a:t>
            </a:r>
            <a:r>
              <a:rPr lang="fr-FR" dirty="0" err="1" smtClean="0"/>
              <a:t>initialize</a:t>
            </a:r>
            <a:r>
              <a:rPr lang="fr-FR" dirty="0" smtClean="0"/>
              <a:t> the AMOC over the </a:t>
            </a:r>
            <a:r>
              <a:rPr lang="fr-FR" dirty="0" err="1" smtClean="0"/>
              <a:t>recent</a:t>
            </a:r>
            <a:r>
              <a:rPr lang="fr-FR" dirty="0" smtClean="0"/>
              <a:t> </a:t>
            </a:r>
            <a:r>
              <a:rPr lang="fr-FR" dirty="0" err="1" smtClean="0"/>
              <a:t>decades</a:t>
            </a:r>
            <a:r>
              <a:rPr lang="fr-FR" dirty="0" smtClean="0"/>
              <a:t> and </a:t>
            </a:r>
            <a:r>
              <a:rPr lang="fr-FR" dirty="0" err="1" smtClean="0"/>
              <a:t>why</a:t>
            </a:r>
            <a:r>
              <a:rPr lang="fr-FR" dirty="0" smtClean="0"/>
              <a:t>?</a:t>
            </a:r>
            <a:endParaRPr lang="fr-FR" dirty="0"/>
          </a:p>
          <a:p>
            <a:r>
              <a:rPr lang="fr-FR" dirty="0" err="1" smtClean="0"/>
              <a:t>Does</a:t>
            </a:r>
            <a:r>
              <a:rPr lang="fr-FR" dirty="0" smtClean="0"/>
              <a:t> </a:t>
            </a:r>
            <a:r>
              <a:rPr lang="fr-FR" dirty="0" err="1" smtClean="0"/>
              <a:t>it</a:t>
            </a:r>
            <a:r>
              <a:rPr lang="fr-FR" dirty="0" smtClean="0"/>
              <a:t> </a:t>
            </a:r>
            <a:r>
              <a:rPr lang="fr-FR" dirty="0" err="1" smtClean="0"/>
              <a:t>induce</a:t>
            </a:r>
            <a:r>
              <a:rPr lang="fr-FR" dirty="0" smtClean="0"/>
              <a:t> </a:t>
            </a:r>
            <a:r>
              <a:rPr lang="fr-FR" dirty="0" err="1" smtClean="0"/>
              <a:t>any</a:t>
            </a:r>
            <a:r>
              <a:rPr lang="fr-FR" dirty="0" smtClean="0"/>
              <a:t> </a:t>
            </a:r>
            <a:r>
              <a:rPr lang="fr-FR" dirty="0" err="1" smtClean="0"/>
              <a:t>predictability</a:t>
            </a:r>
            <a:r>
              <a:rPr lang="fr-FR" dirty="0" smtClean="0"/>
              <a:t> of the </a:t>
            </a:r>
            <a:r>
              <a:rPr lang="fr-FR" dirty="0" err="1" smtClean="0"/>
              <a:t>climate</a:t>
            </a:r>
            <a:r>
              <a:rPr lang="fr-FR" dirty="0" smtClean="0"/>
              <a:t>?</a:t>
            </a:r>
          </a:p>
          <a:p>
            <a:r>
              <a:rPr lang="fr-FR" dirty="0" smtClean="0"/>
              <a:t>Future? Impact of a </a:t>
            </a:r>
            <a:r>
              <a:rPr lang="fr-FR" dirty="0" err="1" smtClean="0"/>
              <a:t>Greenland</a:t>
            </a:r>
            <a:r>
              <a:rPr lang="fr-FR" dirty="0" smtClean="0"/>
              <a:t> </a:t>
            </a:r>
            <a:r>
              <a:rPr lang="fr-FR" dirty="0" err="1" smtClean="0"/>
              <a:t>freshwater</a:t>
            </a:r>
            <a:r>
              <a:rPr lang="fr-FR" dirty="0" smtClean="0"/>
              <a:t> release?</a:t>
            </a:r>
          </a:p>
        </p:txBody>
      </p:sp>
    </p:spTree>
    <p:extLst>
      <p:ext uri="{BB962C8B-B14F-4D97-AF65-F5344CB8AC3E}">
        <p14:creationId xmlns:p14="http://schemas.microsoft.com/office/powerpoint/2010/main" val="8341403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Outlook</a:t>
            </a:r>
            <a:endParaRPr lang="fr-FR" dirty="0"/>
          </a:p>
        </p:txBody>
      </p:sp>
      <p:sp>
        <p:nvSpPr>
          <p:cNvPr id="3" name="Espace réservé du contenu 2"/>
          <p:cNvSpPr>
            <a:spLocks noGrp="1"/>
          </p:cNvSpPr>
          <p:nvPr>
            <p:ph idx="1"/>
          </p:nvPr>
        </p:nvSpPr>
        <p:spPr>
          <a:xfrm>
            <a:off x="611560" y="1988840"/>
            <a:ext cx="7848872" cy="4343400"/>
          </a:xfrm>
        </p:spPr>
        <p:txBody>
          <a:bodyPr/>
          <a:lstStyle/>
          <a:p>
            <a:r>
              <a:rPr lang="fr-FR" dirty="0" err="1" smtClean="0"/>
              <a:t>Decadal</a:t>
            </a:r>
            <a:r>
              <a:rPr lang="fr-FR" dirty="0" smtClean="0"/>
              <a:t> </a:t>
            </a:r>
            <a:r>
              <a:rPr lang="fr-FR" dirty="0" err="1" smtClean="0"/>
              <a:t>variability</a:t>
            </a:r>
            <a:r>
              <a:rPr lang="fr-FR" dirty="0" smtClean="0"/>
              <a:t> of the AMOC in the IPSL-CM5</a:t>
            </a:r>
          </a:p>
          <a:p>
            <a:r>
              <a:rPr lang="fr-FR" dirty="0" smtClean="0"/>
              <a:t>Initialisation of the AMOC in the IPSL-CM5</a:t>
            </a:r>
            <a:endParaRPr lang="fr-FR" dirty="0"/>
          </a:p>
          <a:p>
            <a:r>
              <a:rPr lang="fr-FR" dirty="0" err="1" smtClean="0"/>
              <a:t>Predictability</a:t>
            </a:r>
            <a:r>
              <a:rPr lang="fr-FR" dirty="0" smtClean="0"/>
              <a:t> of </a:t>
            </a:r>
            <a:r>
              <a:rPr lang="fr-FR" dirty="0" err="1" smtClean="0"/>
              <a:t>climate</a:t>
            </a:r>
            <a:r>
              <a:rPr lang="fr-FR" dirty="0" smtClean="0"/>
              <a:t> in IPSL-CM5</a:t>
            </a:r>
          </a:p>
          <a:p>
            <a:r>
              <a:rPr lang="fr-FR" dirty="0" smtClean="0"/>
              <a:t>Impact of </a:t>
            </a:r>
            <a:r>
              <a:rPr lang="fr-FR" dirty="0" err="1" smtClean="0"/>
              <a:t>Greenland</a:t>
            </a:r>
            <a:r>
              <a:rPr lang="fr-FR" dirty="0" smtClean="0"/>
              <a:t> </a:t>
            </a:r>
            <a:r>
              <a:rPr lang="fr-FR" dirty="0" err="1" smtClean="0"/>
              <a:t>melting</a:t>
            </a:r>
            <a:r>
              <a:rPr lang="fr-FR" dirty="0" smtClean="0"/>
              <a:t> on the AMOC: a multi-</a:t>
            </a:r>
            <a:r>
              <a:rPr lang="fr-FR" dirty="0" err="1" smtClean="0"/>
              <a:t>models</a:t>
            </a:r>
            <a:r>
              <a:rPr lang="fr-FR" dirty="0" smtClean="0"/>
              <a:t> </a:t>
            </a:r>
            <a:r>
              <a:rPr lang="fr-FR" dirty="0" err="1" smtClean="0"/>
              <a:t>evaluation</a:t>
            </a:r>
            <a:endParaRPr lang="fr-FR" dirty="0" smtClean="0"/>
          </a:p>
        </p:txBody>
      </p:sp>
    </p:spTree>
    <p:extLst>
      <p:ext uri="{BB962C8B-B14F-4D97-AF65-F5344CB8AC3E}">
        <p14:creationId xmlns:p14="http://schemas.microsoft.com/office/powerpoint/2010/main" val="25667846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2212"/>
            <a:ext cx="8594725" cy="1336956"/>
          </a:xfrm>
        </p:spPr>
        <p:txBody>
          <a:bodyPr/>
          <a:lstStyle/>
          <a:p>
            <a:r>
              <a:rPr lang="fr-FR" dirty="0" smtClean="0"/>
              <a:t>Outlook</a:t>
            </a:r>
            <a:endParaRPr lang="fr-FR" dirty="0"/>
          </a:p>
        </p:txBody>
      </p:sp>
      <p:sp>
        <p:nvSpPr>
          <p:cNvPr id="3" name="Espace réservé du contenu 2"/>
          <p:cNvSpPr>
            <a:spLocks noGrp="1"/>
          </p:cNvSpPr>
          <p:nvPr>
            <p:ph idx="1"/>
          </p:nvPr>
        </p:nvSpPr>
        <p:spPr>
          <a:xfrm>
            <a:off x="611560" y="1988840"/>
            <a:ext cx="7848872" cy="4343400"/>
          </a:xfrm>
        </p:spPr>
        <p:txBody>
          <a:bodyPr/>
          <a:lstStyle/>
          <a:p>
            <a:r>
              <a:rPr lang="fr-FR" dirty="0" err="1" smtClean="0"/>
              <a:t>Decadal</a:t>
            </a:r>
            <a:r>
              <a:rPr lang="fr-FR" dirty="0" smtClean="0"/>
              <a:t> </a:t>
            </a:r>
            <a:r>
              <a:rPr lang="fr-FR" dirty="0" err="1" smtClean="0"/>
              <a:t>variability</a:t>
            </a:r>
            <a:r>
              <a:rPr lang="fr-FR" dirty="0" smtClean="0"/>
              <a:t> of the AMOC in the IPSL-CM5</a:t>
            </a:r>
          </a:p>
          <a:p>
            <a:r>
              <a:rPr lang="fr-FR" dirty="0" smtClean="0">
                <a:solidFill>
                  <a:schemeClr val="tx2">
                    <a:lumMod val="25000"/>
                    <a:lumOff val="75000"/>
                  </a:schemeClr>
                </a:solidFill>
              </a:rPr>
              <a:t>Initialisation of the AMOC in the IPSL-CM5</a:t>
            </a:r>
            <a:endParaRPr lang="fr-FR" dirty="0">
              <a:solidFill>
                <a:schemeClr val="tx2">
                  <a:lumMod val="25000"/>
                  <a:lumOff val="75000"/>
                </a:schemeClr>
              </a:solidFill>
            </a:endParaRPr>
          </a:p>
          <a:p>
            <a:r>
              <a:rPr lang="fr-FR" dirty="0" err="1" smtClean="0">
                <a:solidFill>
                  <a:schemeClr val="tx2">
                    <a:lumMod val="25000"/>
                    <a:lumOff val="75000"/>
                  </a:schemeClr>
                </a:solidFill>
              </a:rPr>
              <a:t>Predictability</a:t>
            </a:r>
            <a:r>
              <a:rPr lang="fr-FR" dirty="0" smtClean="0">
                <a:solidFill>
                  <a:schemeClr val="tx2">
                    <a:lumMod val="25000"/>
                    <a:lumOff val="75000"/>
                  </a:schemeClr>
                </a:solidFill>
              </a:rPr>
              <a:t> of </a:t>
            </a:r>
            <a:r>
              <a:rPr lang="fr-FR" dirty="0" err="1" smtClean="0">
                <a:solidFill>
                  <a:schemeClr val="tx2">
                    <a:lumMod val="25000"/>
                    <a:lumOff val="75000"/>
                  </a:schemeClr>
                </a:solidFill>
              </a:rPr>
              <a:t>climate</a:t>
            </a:r>
            <a:r>
              <a:rPr lang="fr-FR" dirty="0" smtClean="0">
                <a:solidFill>
                  <a:schemeClr val="tx2">
                    <a:lumMod val="25000"/>
                    <a:lumOff val="75000"/>
                  </a:schemeClr>
                </a:solidFill>
              </a:rPr>
              <a:t> in IPSL-CM5</a:t>
            </a:r>
          </a:p>
          <a:p>
            <a:r>
              <a:rPr lang="fr-FR" dirty="0" smtClean="0">
                <a:solidFill>
                  <a:schemeClr val="tx2">
                    <a:lumMod val="25000"/>
                    <a:lumOff val="75000"/>
                  </a:schemeClr>
                </a:solidFill>
              </a:rPr>
              <a:t>Impact of </a:t>
            </a:r>
            <a:r>
              <a:rPr lang="fr-FR" dirty="0" err="1" smtClean="0">
                <a:solidFill>
                  <a:schemeClr val="tx2">
                    <a:lumMod val="25000"/>
                    <a:lumOff val="75000"/>
                  </a:schemeClr>
                </a:solidFill>
              </a:rPr>
              <a:t>Greenland</a:t>
            </a:r>
            <a:r>
              <a:rPr lang="fr-FR" dirty="0" smtClean="0">
                <a:solidFill>
                  <a:schemeClr val="tx2">
                    <a:lumMod val="25000"/>
                    <a:lumOff val="75000"/>
                  </a:schemeClr>
                </a:solidFill>
              </a:rPr>
              <a:t> </a:t>
            </a:r>
            <a:r>
              <a:rPr lang="fr-FR" dirty="0" err="1" smtClean="0">
                <a:solidFill>
                  <a:schemeClr val="tx2">
                    <a:lumMod val="25000"/>
                    <a:lumOff val="75000"/>
                  </a:schemeClr>
                </a:solidFill>
              </a:rPr>
              <a:t>melting</a:t>
            </a:r>
            <a:r>
              <a:rPr lang="fr-FR" dirty="0" smtClean="0">
                <a:solidFill>
                  <a:schemeClr val="tx2">
                    <a:lumMod val="25000"/>
                    <a:lumOff val="75000"/>
                  </a:schemeClr>
                </a:solidFill>
              </a:rPr>
              <a:t> on the AMOC: a multi-</a:t>
            </a:r>
            <a:r>
              <a:rPr lang="fr-FR" dirty="0" err="1" smtClean="0">
                <a:solidFill>
                  <a:schemeClr val="tx2">
                    <a:lumMod val="25000"/>
                    <a:lumOff val="75000"/>
                  </a:schemeClr>
                </a:solidFill>
              </a:rPr>
              <a:t>models</a:t>
            </a:r>
            <a:r>
              <a:rPr lang="fr-FR" dirty="0" smtClean="0">
                <a:solidFill>
                  <a:schemeClr val="tx2">
                    <a:lumMod val="25000"/>
                    <a:lumOff val="75000"/>
                  </a:schemeClr>
                </a:solidFill>
              </a:rPr>
              <a:t> </a:t>
            </a:r>
            <a:r>
              <a:rPr lang="fr-FR" dirty="0" err="1" smtClean="0">
                <a:solidFill>
                  <a:schemeClr val="tx2">
                    <a:lumMod val="25000"/>
                    <a:lumOff val="75000"/>
                  </a:schemeClr>
                </a:solidFill>
              </a:rPr>
              <a:t>evaluation</a:t>
            </a:r>
            <a:endParaRPr lang="fr-FR" dirty="0" smtClean="0">
              <a:solidFill>
                <a:schemeClr val="tx2">
                  <a:lumMod val="25000"/>
                  <a:lumOff val="75000"/>
                </a:schemeClr>
              </a:solidFill>
            </a:endParaRPr>
          </a:p>
        </p:txBody>
      </p:sp>
    </p:spTree>
    <p:extLst>
      <p:ext uri="{BB962C8B-B14F-4D97-AF65-F5344CB8AC3E}">
        <p14:creationId xmlns:p14="http://schemas.microsoft.com/office/powerpoint/2010/main" val="107987498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42091</TotalTime>
  <Words>2049</Words>
  <Application>Microsoft Macintosh PowerPoint</Application>
  <PresentationFormat>Présentation à l'écran (4:3)</PresentationFormat>
  <Paragraphs>303</Paragraphs>
  <Slides>55</Slides>
  <Notes>8</Notes>
  <HiddenSlides>0</HiddenSlides>
  <MMClips>0</MMClips>
  <ScaleCrop>false</ScaleCrop>
  <HeadingPairs>
    <vt:vector size="4" baseType="variant">
      <vt:variant>
        <vt:lpstr>Thème</vt:lpstr>
      </vt:variant>
      <vt:variant>
        <vt:i4>1</vt:i4>
      </vt:variant>
      <vt:variant>
        <vt:lpstr>Titres des diapositives</vt:lpstr>
      </vt:variant>
      <vt:variant>
        <vt:i4>55</vt:i4>
      </vt:variant>
    </vt:vector>
  </HeadingPairs>
  <TitlesOfParts>
    <vt:vector size="56" baseType="lpstr">
      <vt:lpstr>Brise</vt:lpstr>
      <vt:lpstr>Initialisation, predictability and future of the AMOC</vt:lpstr>
      <vt:lpstr>Présentation PowerPoint</vt:lpstr>
      <vt:lpstr>Présentation PowerPoint</vt:lpstr>
      <vt:lpstr>Présentation PowerPoint</vt:lpstr>
      <vt:lpstr>AMOC in the last decades</vt:lpstr>
      <vt:lpstr>What do we expect from initialisation?</vt:lpstr>
      <vt:lpstr>Questions</vt:lpstr>
      <vt:lpstr>Outlook</vt:lpstr>
      <vt:lpstr>Outlook</vt:lpstr>
      <vt:lpstr>Tool: IPSL-CM5 coupled model</vt:lpstr>
      <vt:lpstr>Decadal variability in the IPSL-CM5 model</vt:lpstr>
      <vt:lpstr>20-yr cycle mechanisms</vt:lpstr>
      <vt:lpstr>20-yr cycle mechanisms</vt:lpstr>
      <vt:lpstr>20-yr cycle mechanisms</vt:lpstr>
      <vt:lpstr>20-yr cycle mechanisms</vt:lpstr>
      <vt:lpstr>20-yr cycle mechanisms</vt:lpstr>
      <vt:lpstr>20-yr cycle mechanisms</vt:lpstr>
      <vt:lpstr>20-yr cycle mechanisms</vt:lpstr>
      <vt:lpstr>Agreement with GSAs anomalies?</vt:lpstr>
      <vt:lpstr>A 20-yr cycle in the subpolar gyre?</vt:lpstr>
      <vt:lpstr>Outlook</vt:lpstr>
      <vt:lpstr>Experimental design</vt:lpstr>
      <vt:lpstr>AMOC Initialisation</vt:lpstr>
      <vt:lpstr>CV sites response</vt:lpstr>
      <vt:lpstr>Mechanisms</vt:lpstr>
      <vt:lpstr>Propagation of SST anomalies</vt:lpstr>
      <vt:lpstr>Air-sea ice interactions</vt:lpstr>
      <vt:lpstr>Initialisation of the 1980 maximum</vt:lpstr>
      <vt:lpstr>Initialisation of the 1996 maximum</vt:lpstr>
      <vt:lpstr>Outlook</vt:lpstr>
      <vt:lpstr>Hindcasts</vt:lpstr>
      <vt:lpstr>Hindcasts</vt:lpstr>
      <vt:lpstr>Hindcasts</vt:lpstr>
      <vt:lpstr>Hindcasts</vt:lpstr>
      <vt:lpstr>Hindcasts</vt:lpstr>
      <vt:lpstr>Forecasts</vt:lpstr>
      <vt:lpstr>Outlook</vt:lpstr>
      <vt:lpstr>Background</vt:lpstr>
      <vt:lpstr>Background</vt:lpstr>
      <vt:lpstr>Experimental design</vt:lpstr>
      <vt:lpstr>SSS spread</vt:lpstr>
      <vt:lpstr>Ocean circulation response</vt:lpstr>
      <vt:lpstr>Barotropic response</vt:lpstr>
      <vt:lpstr>Explanation for the AMOC spread</vt:lpstr>
      <vt:lpstr>Explanation for the AMOC spread</vt:lpstr>
      <vt:lpstr>Summary scheme for AMOC response</vt:lpstr>
      <vt:lpstr>Summary scheme for AMOC response</vt:lpstr>
      <vt:lpstr>Summary scheme for AMOC response</vt:lpstr>
      <vt:lpstr>Summary scheme for AMOC response</vt:lpstr>
      <vt:lpstr>Summary scheme for AMOC response</vt:lpstr>
      <vt:lpstr>Gyres asymmetry and FW leakage</vt:lpstr>
      <vt:lpstr>Discussion</vt:lpstr>
      <vt:lpstr>Conclusions </vt:lpstr>
      <vt:lpstr>Thank you </vt:lpstr>
      <vt:lpstr>Thank you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Initalisation and predicatability of the climate: a focus on the AMOC</dc:title>
  <dc:creator>Didier Swingedouw</dc:creator>
  <cp:lastModifiedBy>Didier Swingedouw</cp:lastModifiedBy>
  <cp:revision>412</cp:revision>
  <dcterms:created xsi:type="dcterms:W3CDTF">2011-02-08T20:51:41Z</dcterms:created>
  <dcterms:modified xsi:type="dcterms:W3CDTF">2011-12-06T09:31:12Z</dcterms:modified>
</cp:coreProperties>
</file>